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5" r:id="rId1"/>
  </p:sldMasterIdLst>
  <p:sldIdLst>
    <p:sldId id="256" r:id="rId2"/>
    <p:sldId id="263" r:id="rId3"/>
    <p:sldId id="260" r:id="rId4"/>
    <p:sldId id="264" r:id="rId5"/>
    <p:sldId id="265"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2.png>
</file>

<file path=ppt/media/image3.jpeg>
</file>

<file path=ppt/media/image4.png>
</file>

<file path=ppt/media/image5.png>
</file>

<file path=ppt/media/image6.png>
</file>

<file path=ppt/media/image7.jpeg>
</file>

<file path=ppt/media/image8.png>
</file>

<file path=ppt/media/image9.sv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40013" y="484479"/>
            <a:ext cx="6911974" cy="2954655"/>
          </a:xfrm>
        </p:spPr>
        <p:txBody>
          <a:bodyPr anchor="b">
            <a:normAutofit/>
          </a:bodyPr>
          <a:lstStyle>
            <a:lvl1pPr algn="ctr">
              <a:defRPr sz="5600" spc="-100" baseline="0"/>
            </a:lvl1pPr>
          </a:lstStyle>
          <a:p>
            <a:r>
              <a:rPr lang="en-US"/>
              <a:t>Click to edit Master title style</a:t>
            </a:r>
            <a:endParaRPr lang="en-US" dirty="0"/>
          </a:p>
        </p:txBody>
      </p:sp>
      <p:sp>
        <p:nvSpPr>
          <p:cNvPr id="3" name="Subtitle 2"/>
          <p:cNvSpPr>
            <a:spLocks noGrp="1"/>
          </p:cNvSpPr>
          <p:nvPr>
            <p:ph type="subTitle" idx="1"/>
          </p:nvPr>
        </p:nvSpPr>
        <p:spPr>
          <a:xfrm>
            <a:off x="2640013" y="3799133"/>
            <a:ext cx="6911974" cy="1969841"/>
          </a:xfrm>
        </p:spPr>
        <p:txBody>
          <a:bodyPr>
            <a:normAutofit/>
          </a:bodyPr>
          <a:lstStyle>
            <a:lvl1pPr marL="0" indent="0" algn="ctr">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2395C5C9-164C-46B3-A87E-7660D39D3106}" type="datetime2">
              <a:rPr lang="en-US" smtClean="0"/>
              <a:t>Saturday, April 20,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576862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720000" y="2636838"/>
            <a:ext cx="10728325" cy="31321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5B75179A-1E2B-41AB-B400-4F1B4022FAEE}" type="datetime2">
              <a:rPr lang="en-US" smtClean="0"/>
              <a:t>Saturday, April 20,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6311524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140486" y="720000"/>
            <a:ext cx="1477328" cy="5048975"/>
          </a:xfrm>
        </p:spPr>
        <p:txBody>
          <a:bodyPr vert="eaVert">
            <a:normAutofit/>
          </a:bodyPr>
          <a:lstStyle>
            <a:lvl1pPr>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31838" y="720000"/>
            <a:ext cx="8929614" cy="50489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05681D0F-6595-4F14-8EF3-954CD87C797B}" type="datetime2">
              <a:rPr lang="en-US" smtClean="0"/>
              <a:t>Saturday, April 20,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1673605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720000" y="2541600"/>
            <a:ext cx="10728325" cy="32273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4DDCFF8A-AAF8-4A12-8A91-9CA0EAF6CBB9}" type="datetime2">
              <a:rPr lang="en-US" smtClean="0"/>
              <a:t>Saturday, April 20, 2024</a:t>
            </a:fld>
            <a:endParaRPr lang="en-US" dirty="0"/>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3347782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6" cy="2879724"/>
          </a:xfrm>
        </p:spPr>
        <p:txBody>
          <a:bodyPr anchor="b">
            <a:normAutofit/>
          </a:bodyPr>
          <a:lstStyle>
            <a:lvl1pPr>
              <a:defRPr sz="5600"/>
            </a:lvl1pPr>
          </a:lstStyle>
          <a:p>
            <a:r>
              <a:rPr lang="en-US"/>
              <a:t>Click to edit Master title style</a:t>
            </a:r>
            <a:endParaRPr lang="en-US" dirty="0"/>
          </a:p>
        </p:txBody>
      </p:sp>
      <p:sp>
        <p:nvSpPr>
          <p:cNvPr id="3" name="Text Placeholder 2"/>
          <p:cNvSpPr>
            <a:spLocks noGrp="1"/>
          </p:cNvSpPr>
          <p:nvPr>
            <p:ph type="body" idx="1"/>
          </p:nvPr>
        </p:nvSpPr>
        <p:spPr>
          <a:xfrm>
            <a:off x="719910" y="3858924"/>
            <a:ext cx="10728326" cy="1919076"/>
          </a:xfrm>
        </p:spPr>
        <p:txBody>
          <a:bodyPr>
            <a:normAutofit/>
          </a:bodyPr>
          <a:lstStyle>
            <a:lvl1pPr marL="0" indent="0">
              <a:buNone/>
              <a:defRPr sz="2800">
                <a:solidFill>
                  <a:schemeClr val="tx1">
                    <a:tint val="75000"/>
                    <a:alpha val="6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1837" y="6138000"/>
            <a:ext cx="3095626" cy="720000"/>
          </a:xfrm>
          <a:prstGeom prst="rect">
            <a:avLst/>
          </a:prstGeom>
        </p:spPr>
        <p:txBody>
          <a:bodyPr/>
          <a:lstStyle/>
          <a:p>
            <a:fld id="{ABCC25C3-021A-4B0B-8F70-0C181FE1CF45}" type="datetime2">
              <a:rPr lang="en-US" smtClean="0"/>
              <a:t>Saturday, April 20, 2024</a:t>
            </a:fld>
            <a:endParaRPr lang="en-US"/>
          </a:p>
        </p:txBody>
      </p:sp>
      <p:sp>
        <p:nvSpPr>
          <p:cNvPr id="5" name="Footer Placeholder 4"/>
          <p:cNvSpPr>
            <a:spLocks noGrp="1"/>
          </p:cNvSpPr>
          <p:nvPr>
            <p:ph type="ftr" sz="quarter" idx="11"/>
          </p:nvPr>
        </p:nvSpPr>
        <p:spPr>
          <a:xfrm>
            <a:off x="4548188" y="6138000"/>
            <a:ext cx="5003800" cy="720000"/>
          </a:xfrm>
          <a:prstGeom prst="rect">
            <a:avLst/>
          </a:prstGeom>
        </p:spPr>
        <p:txBody>
          <a:bodyPr/>
          <a:lstStyle/>
          <a:p>
            <a:pPr algn="l"/>
            <a:r>
              <a:rPr lang="en-US" dirty="0"/>
              <a:t>Sample Footer Text</a:t>
            </a:r>
          </a:p>
        </p:txBody>
      </p:sp>
      <p:sp>
        <p:nvSpPr>
          <p:cNvPr id="6" name="Slide Number Placeholder 5"/>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652165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200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8400" y="2541600"/>
            <a:ext cx="5003801" cy="3234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0C23D88D-8CEC-4ED9-A53B-5596187D9A16}" type="datetime2">
              <a:rPr lang="en-US" smtClean="0"/>
              <a:t>Saturday, April 20,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190039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10728325" cy="673005"/>
          </a:xfrm>
        </p:spPr>
        <p:txBody>
          <a:bodyPr>
            <a:normAutofit/>
          </a:bodyPr>
          <a:lstStyle/>
          <a:p>
            <a:r>
              <a:rPr lang="en-US"/>
              <a:t>Click to edit Master title style</a:t>
            </a:r>
            <a:endParaRPr lang="en-US" dirty="0"/>
          </a:p>
        </p:txBody>
      </p:sp>
      <p:sp>
        <p:nvSpPr>
          <p:cNvPr id="3" name="Text Placeholder 2"/>
          <p:cNvSpPr>
            <a:spLocks noGrp="1"/>
          </p:cNvSpPr>
          <p:nvPr>
            <p:ph type="body" idx="1"/>
          </p:nvPr>
        </p:nvSpPr>
        <p:spPr>
          <a:xfrm>
            <a:off x="720000" y="1840698"/>
            <a:ext cx="5015638" cy="565796"/>
          </a:xfrm>
        </p:spPr>
        <p:txBody>
          <a:bodyPr wrap="square"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720000" y="2541600"/>
            <a:ext cx="5003801"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400" y="1840698"/>
            <a:ext cx="5015638" cy="565796"/>
          </a:xfrm>
        </p:spPr>
        <p:txBody>
          <a:bodyPr anchor="b">
            <a:normAutofit/>
          </a:bodyPr>
          <a:lstStyle>
            <a:lvl1pPr marL="0" indent="0">
              <a:lnSpc>
                <a:spcPct val="120000"/>
              </a:lnSpc>
              <a:buNone/>
              <a:defRPr sz="16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400" y="2541600"/>
            <a:ext cx="5003800" cy="32345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731837" y="6138000"/>
            <a:ext cx="3095626" cy="720000"/>
          </a:xfrm>
          <a:prstGeom prst="rect">
            <a:avLst/>
          </a:prstGeom>
        </p:spPr>
        <p:txBody>
          <a:bodyPr/>
          <a:lstStyle/>
          <a:p>
            <a:fld id="{D2CCD382-DFDA-4722-A27A-59C21AD112F2}" type="datetime2">
              <a:rPr lang="en-US" smtClean="0"/>
              <a:t>Saturday, April 20, 2024</a:t>
            </a:fld>
            <a:endParaRPr lang="en-US"/>
          </a:p>
        </p:txBody>
      </p:sp>
      <p:sp>
        <p:nvSpPr>
          <p:cNvPr id="8" name="Footer Placeholder 7"/>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9" name="Slide Number Placeholder 8"/>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97621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31837" y="6138000"/>
            <a:ext cx="3095626" cy="720000"/>
          </a:xfrm>
          <a:prstGeom prst="rect">
            <a:avLst/>
          </a:prstGeom>
        </p:spPr>
        <p:txBody>
          <a:bodyPr/>
          <a:lstStyle/>
          <a:p>
            <a:fld id="{22F2A30D-1C09-413F-AAB1-38F366000715}" type="datetime2">
              <a:rPr lang="en-US" smtClean="0"/>
              <a:t>Saturday, April 20, 2024</a:t>
            </a:fld>
            <a:endParaRPr lang="en-US"/>
          </a:p>
        </p:txBody>
      </p:sp>
      <p:sp>
        <p:nvSpPr>
          <p:cNvPr id="4" name="Footer Placeholder 3"/>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5" name="Slide Number Placeholder 4"/>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223678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731837" y="6138000"/>
            <a:ext cx="3095626" cy="720000"/>
          </a:xfrm>
          <a:prstGeom prst="rect">
            <a:avLst/>
          </a:prstGeom>
        </p:spPr>
        <p:txBody>
          <a:bodyPr/>
          <a:lstStyle/>
          <a:p>
            <a:fld id="{6DB82B9C-D65E-4F64-95C3-B10F3B00F0D9}" type="datetime2">
              <a:rPr lang="en-US" smtClean="0"/>
              <a:t>Saturday, April 20, 2024</a:t>
            </a:fld>
            <a:endParaRPr lang="en-US"/>
          </a:p>
        </p:txBody>
      </p:sp>
      <p:sp>
        <p:nvSpPr>
          <p:cNvPr id="3" name="Footer Placeholder 2"/>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4" name="Slide Number Placeholder 3"/>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8631140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107463" cy="1477328"/>
          </a:xfrm>
        </p:spPr>
        <p:txBody>
          <a:bodyPr anchor="t" anchorCtr="0">
            <a:normAutofit/>
          </a:bodyPr>
          <a:lstStyle>
            <a:lvl1pPr>
              <a:lnSpc>
                <a:spcPct val="100000"/>
              </a:lnSpc>
              <a:defRPr sz="2800"/>
            </a:lvl1pPr>
          </a:lstStyle>
          <a:p>
            <a:r>
              <a:rPr lang="en-US"/>
              <a:t>Click to edit Master title style</a:t>
            </a:r>
            <a:endParaRPr lang="en-US" dirty="0"/>
          </a:p>
        </p:txBody>
      </p:sp>
      <p:sp>
        <p:nvSpPr>
          <p:cNvPr id="3" name="Content Placeholder 2"/>
          <p:cNvSpPr>
            <a:spLocks noGrp="1"/>
          </p:cNvSpPr>
          <p:nvPr>
            <p:ph idx="1"/>
          </p:nvPr>
        </p:nvSpPr>
        <p:spPr>
          <a:xfrm>
            <a:off x="4548188" y="584662"/>
            <a:ext cx="6911974" cy="5184313"/>
          </a:xfrm>
        </p:spPr>
        <p:txBody>
          <a:bodyPr/>
          <a:lstStyle>
            <a:lvl1pPr marL="0" indent="0">
              <a:lnSpc>
                <a:spcPct val="100000"/>
              </a:lnSpc>
              <a:buNone/>
              <a:defRPr sz="4800"/>
            </a:lvl1pPr>
            <a:lvl2pPr marL="914400" indent="-457200">
              <a:buFont typeface="Arial" panose="020B0604020202020204" pitchFamily="34" charset="0"/>
              <a:buChar char="•"/>
              <a:defRPr sz="2000"/>
            </a:lvl2pPr>
            <a:lvl3pPr marL="1257300" indent="-342900">
              <a:buFont typeface="Arial" panose="020B0604020202020204" pitchFamily="34" charset="0"/>
              <a:buChar char="•"/>
              <a:defRPr sz="2000"/>
            </a:lvl3pPr>
            <a:lvl4pPr marL="1714500" indent="-342900">
              <a:buFont typeface="Arial" panose="020B0604020202020204" pitchFamily="34" charset="0"/>
              <a:buChar char="•"/>
              <a:defRPr sz="2000"/>
            </a:lvl4pPr>
            <a:lvl5pPr marL="2171700" indent="-342900">
              <a:buFont typeface="Arial" panose="020B0604020202020204" pitchFamily="34" charset="0"/>
              <a:buChar cha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0000" y="2541600"/>
            <a:ext cx="3107463" cy="32318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B7F5FDCC-6AAC-4A08-B9E0-3793AB5E64C3}" type="datetime2">
              <a:rPr lang="en-US" smtClean="0"/>
              <a:t>Saturday, April 20,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33330682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20000" y="619200"/>
            <a:ext cx="3095626" cy="1476000"/>
          </a:xfrm>
        </p:spPr>
        <p:txBody>
          <a:bodyPr anchor="t" anchorCtr="0">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8188" y="728664"/>
            <a:ext cx="6923812" cy="504031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0000" y="2541600"/>
            <a:ext cx="3095625" cy="3232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31837" y="6138000"/>
            <a:ext cx="3095626" cy="720000"/>
          </a:xfrm>
          <a:prstGeom prst="rect">
            <a:avLst/>
          </a:prstGeom>
        </p:spPr>
        <p:txBody>
          <a:bodyPr/>
          <a:lstStyle/>
          <a:p>
            <a:fld id="{349FE94D-439C-40F1-900E-BC07940E3988}" type="datetime2">
              <a:rPr lang="en-US" smtClean="0"/>
              <a:t>Saturday, April 20, 2024</a:t>
            </a:fld>
            <a:endParaRPr lang="en-US"/>
          </a:p>
        </p:txBody>
      </p:sp>
      <p:sp>
        <p:nvSpPr>
          <p:cNvPr id="6" name="Footer Placeholder 5"/>
          <p:cNvSpPr>
            <a:spLocks noGrp="1"/>
          </p:cNvSpPr>
          <p:nvPr>
            <p:ph type="ftr" sz="quarter" idx="11"/>
          </p:nvPr>
        </p:nvSpPr>
        <p:spPr>
          <a:xfrm>
            <a:off x="4548188" y="6138000"/>
            <a:ext cx="5003800" cy="720000"/>
          </a:xfrm>
          <a:prstGeom prst="rect">
            <a:avLst/>
          </a:prstGeom>
        </p:spPr>
        <p:txBody>
          <a:bodyPr/>
          <a:lstStyle/>
          <a:p>
            <a:r>
              <a:rPr lang="en-US"/>
              <a:t>Sample Footer Text</a:t>
            </a:r>
          </a:p>
        </p:txBody>
      </p:sp>
      <p:sp>
        <p:nvSpPr>
          <p:cNvPr id="7" name="Slide Number Placeholder 6"/>
          <p:cNvSpPr>
            <a:spLocks noGrp="1"/>
          </p:cNvSpPr>
          <p:nvPr>
            <p:ph type="sldNum" sz="quarter" idx="12"/>
          </p:nvPr>
        </p:nvSpPr>
        <p:spPr>
          <a:xfrm>
            <a:off x="10272713" y="6138000"/>
            <a:ext cx="1187449" cy="720000"/>
          </a:xfrm>
          <a:prstGeom prst="rect">
            <a:avLst/>
          </a:prstGeom>
        </p:spPr>
        <p:txBody>
          <a:bodyPr/>
          <a:lstStyle/>
          <a:p>
            <a:fld id="{1621B6DD-29C1-4FEA-923F-71EA1347694C}" type="slidenum">
              <a:rPr lang="en-US" smtClean="0"/>
              <a:t>‹#›</a:t>
            </a:fld>
            <a:endParaRPr lang="en-US"/>
          </a:p>
        </p:txBody>
      </p:sp>
    </p:spTree>
    <p:extLst>
      <p:ext uri="{BB962C8B-B14F-4D97-AF65-F5344CB8AC3E}">
        <p14:creationId xmlns:p14="http://schemas.microsoft.com/office/powerpoint/2010/main" val="1162079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Lst>
          </p:cNvPr>
          <p:cNvSpPr/>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720000" y="619200"/>
            <a:ext cx="10728322" cy="1477328"/>
          </a:xfrm>
          <a:prstGeom prst="rect">
            <a:avLst/>
          </a:prstGeom>
        </p:spPr>
        <p:txBody>
          <a:bodyPr vert="horz" wrap="square" lIns="0" tIns="0" rIns="0" bIns="0" rtlCol="0" anchor="t" anchorCtr="0">
            <a:normAutofit/>
          </a:bodyPr>
          <a:lstStyle/>
          <a:p>
            <a:endParaRPr lang="en-US" dirty="0"/>
          </a:p>
        </p:txBody>
      </p:sp>
      <p:sp>
        <p:nvSpPr>
          <p:cNvPr id="3" name="Text Placeholder 2"/>
          <p:cNvSpPr>
            <a:spLocks noGrp="1"/>
          </p:cNvSpPr>
          <p:nvPr>
            <p:ph type="body" idx="1"/>
          </p:nvPr>
        </p:nvSpPr>
        <p:spPr>
          <a:xfrm>
            <a:off x="720000" y="2541600"/>
            <a:ext cx="10728325" cy="322737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1837" y="6138000"/>
            <a:ext cx="3095626" cy="720000"/>
          </a:xfrm>
          <a:prstGeom prst="rect">
            <a:avLst/>
          </a:prstGeom>
        </p:spPr>
        <p:txBody>
          <a:bodyPr vert="horz" lIns="0" tIns="180000" rIns="0" bIns="180000" rtlCol="0" anchor="ctr"/>
          <a:lstStyle>
            <a:lvl1pPr algn="l">
              <a:lnSpc>
                <a:spcPct val="120000"/>
              </a:lnSpc>
              <a:defRPr sz="1200" spc="20" baseline="0">
                <a:solidFill>
                  <a:schemeClr val="tx1"/>
                </a:solidFill>
                <a:latin typeface="+mn-lt"/>
              </a:defRPr>
            </a:lvl1pPr>
          </a:lstStyle>
          <a:p>
            <a:fld id="{8DEA2CF1-0EB2-4673-802D-3371233E4A77}" type="datetime2">
              <a:rPr lang="en-US" smtClean="0"/>
              <a:t>Saturday, April 20, 2024</a:t>
            </a:fld>
            <a:endParaRPr lang="en-US" dirty="0"/>
          </a:p>
        </p:txBody>
      </p:sp>
      <p:sp>
        <p:nvSpPr>
          <p:cNvPr id="5" name="Footer Placeholder 4"/>
          <p:cNvSpPr>
            <a:spLocks noGrp="1"/>
          </p:cNvSpPr>
          <p:nvPr>
            <p:ph type="ftr" sz="quarter" idx="3"/>
          </p:nvPr>
        </p:nvSpPr>
        <p:spPr>
          <a:xfrm>
            <a:off x="4548188" y="6138000"/>
            <a:ext cx="5003800" cy="720000"/>
          </a:xfrm>
          <a:prstGeom prst="rect">
            <a:avLst/>
          </a:prstGeom>
        </p:spPr>
        <p:txBody>
          <a:bodyPr vert="horz" lIns="0" tIns="180000" rIns="0" bIns="180000" rtlCol="0" anchor="ctr"/>
          <a:lstStyle>
            <a:lvl1pPr algn="ctr">
              <a:lnSpc>
                <a:spcPct val="120000"/>
              </a:lnSpc>
              <a:defRPr sz="1200" spc="20" baseline="0">
                <a:solidFill>
                  <a:schemeClr val="tx1"/>
                </a:solidFill>
                <a:latin typeface="+mn-lt"/>
              </a:defRPr>
            </a:lvl1pPr>
          </a:lstStyle>
          <a:p>
            <a:pPr algn="l"/>
            <a:r>
              <a:rPr lang="en-US"/>
              <a:t>Sample Footer Text</a:t>
            </a:r>
            <a:endParaRPr lang="en-US" dirty="0"/>
          </a:p>
        </p:txBody>
      </p:sp>
      <p:sp>
        <p:nvSpPr>
          <p:cNvPr id="6" name="Slide Number Placeholder 5"/>
          <p:cNvSpPr>
            <a:spLocks noGrp="1"/>
          </p:cNvSpPr>
          <p:nvPr>
            <p:ph type="sldNum" sz="quarter" idx="4"/>
          </p:nvPr>
        </p:nvSpPr>
        <p:spPr>
          <a:xfrm>
            <a:off x="10272713" y="6138000"/>
            <a:ext cx="1187449" cy="720000"/>
          </a:xfrm>
          <a:prstGeom prst="rect">
            <a:avLst/>
          </a:prstGeom>
        </p:spPr>
        <p:txBody>
          <a:bodyPr vert="horz" lIns="0" tIns="180000" rIns="0" bIns="180000" rtlCol="0" anchor="ctr"/>
          <a:lstStyle>
            <a:lvl1pPr algn="r">
              <a:lnSpc>
                <a:spcPct val="120000"/>
              </a:lnSpc>
              <a:defRPr sz="1200" spc="20" baseline="0">
                <a:solidFill>
                  <a:schemeClr val="tx1"/>
                </a:solidFill>
                <a:latin typeface="+mn-lt"/>
              </a:defRPr>
            </a:lvl1pPr>
          </a:lstStyle>
          <a:p>
            <a:fld id="{1621B6DD-29C1-4FEA-923F-71EA1347694C}" type="slidenum">
              <a:rPr lang="en-US" smtClean="0"/>
              <a:pPr/>
              <a:t>‹#›</a:t>
            </a:fld>
            <a:endParaRPr lang="en-US" dirty="0"/>
          </a:p>
        </p:txBody>
      </p:sp>
    </p:spTree>
    <p:extLst>
      <p:ext uri="{BB962C8B-B14F-4D97-AF65-F5344CB8AC3E}">
        <p14:creationId xmlns:p14="http://schemas.microsoft.com/office/powerpoint/2010/main" val="737285856"/>
      </p:ext>
    </p:extLst>
  </p:cSld>
  <p:clrMap bg1="dk1" tx1="lt1" bg2="dk2" tx2="lt2" accent1="accent1" accent2="accent2" accent3="accent3" accent4="accent4" accent5="accent5" accent6="accent6" hlink="hlink" folHlink="folHlink"/>
  <p:sldLayoutIdLst>
    <p:sldLayoutId id="2147483770" r:id="rId1"/>
    <p:sldLayoutId id="2147483771" r:id="rId2"/>
    <p:sldLayoutId id="2147483772" r:id="rId3"/>
    <p:sldLayoutId id="2147483773" r:id="rId4"/>
    <p:sldLayoutId id="2147483774" r:id="rId5"/>
    <p:sldLayoutId id="2147483768" r:id="rId6"/>
    <p:sldLayoutId id="2147483764" r:id="rId7"/>
    <p:sldLayoutId id="2147483765" r:id="rId8"/>
    <p:sldLayoutId id="2147483766" r:id="rId9"/>
    <p:sldLayoutId id="2147483767" r:id="rId10"/>
    <p:sldLayoutId id="2147483769" r:id="rId11"/>
  </p:sldLayoutIdLst>
  <p:hf sldNum="0" hdr="0" ftr="0" dt="0"/>
  <p:txStyles>
    <p:titleStyle>
      <a:lvl1pPr algn="l" defTabSz="914400" rtl="0" eaLnBrk="1" latinLnBrk="0" hangingPunct="1">
        <a:lnSpc>
          <a:spcPct val="100000"/>
        </a:lnSpc>
        <a:spcBef>
          <a:spcPct val="0"/>
        </a:spcBef>
        <a:buNone/>
        <a:defRPr sz="3200" kern="1200" cap="none"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1pPr>
      <a:lvl2pPr marL="6858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2pPr>
      <a:lvl3pPr marL="11430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3pPr>
      <a:lvl4pPr marL="16002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4pPr>
      <a:lvl5pPr marL="2057400" indent="-228600" algn="l" defTabSz="914400" rtl="0" eaLnBrk="1" latinLnBrk="0" hangingPunct="1">
        <a:lnSpc>
          <a:spcPct val="120000"/>
        </a:lnSpc>
        <a:spcBef>
          <a:spcPts val="500"/>
        </a:spcBef>
        <a:buClr>
          <a:schemeClr val="accent4"/>
        </a:buClr>
        <a:buFont typeface="The Hand Extrablack" panose="03070A02030502020204" pitchFamily="66" charset="0"/>
        <a:buChar char="•"/>
        <a:defRPr sz="2000" kern="1200" spc="20" baseline="0">
          <a:solidFill>
            <a:schemeClr val="tx1">
              <a:alpha val="58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DE63055-C438-4977-B234-872D73E6C4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Topview of mint green workspace with laptop, coffee, notebook, pen, glasses, and mouse">
            <a:extLst>
              <a:ext uri="{FF2B5EF4-FFF2-40B4-BE49-F238E27FC236}">
                <a16:creationId xmlns:a16="http://schemas.microsoft.com/office/drawing/2014/main" id="{531424E4-704E-219D-F729-B89474DD580B}"/>
              </a:ext>
            </a:extLst>
          </p:cNvPr>
          <p:cNvPicPr>
            <a:picLocks noChangeAspect="1"/>
          </p:cNvPicPr>
          <p:nvPr/>
        </p:nvPicPr>
        <p:blipFill rotWithShape="1">
          <a:blip r:embed="rId2"/>
          <a:srcRect r="-1" b="15708"/>
          <a:stretch/>
        </p:blipFill>
        <p:spPr>
          <a:xfrm>
            <a:off x="1219220" y="1247785"/>
            <a:ext cx="12188932" cy="6857990"/>
          </a:xfrm>
          <a:prstGeom prst="rect">
            <a:avLst/>
          </a:prstGeom>
        </p:spPr>
      </p:pic>
      <p:sp>
        <p:nvSpPr>
          <p:cNvPr id="41" name="Rectangle 40">
            <a:extLst>
              <a:ext uri="{FF2B5EF4-FFF2-40B4-BE49-F238E27FC236}">
                <a16:creationId xmlns:a16="http://schemas.microsoft.com/office/drawing/2014/main" id="{497BC505-FE0C-4637-A29D-B71DFBBBAA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852794"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1E369A8-82A3-EDBE-85DE-CB8B6CD07CE0}"/>
              </a:ext>
            </a:extLst>
          </p:cNvPr>
          <p:cNvSpPr>
            <a:spLocks noGrp="1"/>
          </p:cNvSpPr>
          <p:nvPr>
            <p:ph type="ctrTitle"/>
          </p:nvPr>
        </p:nvSpPr>
        <p:spPr>
          <a:xfrm>
            <a:off x="6653256" y="2391494"/>
            <a:ext cx="5015638" cy="1928016"/>
          </a:xfrm>
        </p:spPr>
        <p:txBody>
          <a:bodyPr>
            <a:noAutofit/>
          </a:bodyPr>
          <a:lstStyle/>
          <a:p>
            <a:r>
              <a:rPr lang="en-US" sz="3600" b="1" dirty="0"/>
              <a:t>DIY Interactive Floor Project</a:t>
            </a:r>
          </a:p>
        </p:txBody>
      </p:sp>
      <p:sp>
        <p:nvSpPr>
          <p:cNvPr id="3" name="Subtitle 2">
            <a:extLst>
              <a:ext uri="{FF2B5EF4-FFF2-40B4-BE49-F238E27FC236}">
                <a16:creationId xmlns:a16="http://schemas.microsoft.com/office/drawing/2014/main" id="{5FCA7E11-DE3F-7818-7E9C-E0B05DC5A8B8}"/>
              </a:ext>
            </a:extLst>
          </p:cNvPr>
          <p:cNvSpPr>
            <a:spLocks noGrp="1"/>
          </p:cNvSpPr>
          <p:nvPr>
            <p:ph type="subTitle" idx="1"/>
          </p:nvPr>
        </p:nvSpPr>
        <p:spPr>
          <a:xfrm>
            <a:off x="8464961" y="6367639"/>
            <a:ext cx="5015638" cy="1219439"/>
          </a:xfrm>
        </p:spPr>
        <p:txBody>
          <a:bodyPr>
            <a:normAutofit/>
          </a:bodyPr>
          <a:lstStyle/>
          <a:p>
            <a:r>
              <a:rPr lang="en-US" sz="1800" dirty="0">
                <a:solidFill>
                  <a:schemeClr val="tx1"/>
                </a:solidFill>
              </a:rPr>
              <a:t>Nikola Momchilov</a:t>
            </a:r>
          </a:p>
        </p:txBody>
      </p:sp>
      <p:grpSp>
        <p:nvGrpSpPr>
          <p:cNvPr id="43" name="Group 42">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13952" y="317452"/>
            <a:ext cx="2088038" cy="719230"/>
            <a:chOff x="4532666" y="505937"/>
            <a:chExt cx="2981730" cy="1027064"/>
          </a:xfrm>
        </p:grpSpPr>
        <p:sp>
          <p:nvSpPr>
            <p:cNvPr id="44"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45"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46"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48" name="Group 47">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5706" y="5503147"/>
            <a:ext cx="2117174" cy="588806"/>
            <a:chOff x="4549904" y="5078157"/>
            <a:chExt cx="3023338" cy="840818"/>
          </a:xfrm>
        </p:grpSpPr>
        <p:sp>
          <p:nvSpPr>
            <p:cNvPr id="49"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50"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51"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spTree>
    <p:extLst>
      <p:ext uri="{BB962C8B-B14F-4D97-AF65-F5344CB8AC3E}">
        <p14:creationId xmlns:p14="http://schemas.microsoft.com/office/powerpoint/2010/main" val="733436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AFAD4110-8016-4782-8301-425DA40C0E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48463AEF-E1BB-4094-902E-9FC4C3327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37" name="Freeform: Shape 1036">
            <a:extLst>
              <a:ext uri="{FF2B5EF4-FFF2-40B4-BE49-F238E27FC236}">
                <a16:creationId xmlns:a16="http://schemas.microsoft.com/office/drawing/2014/main" id="{1BA33325-7509-4375-B1C0-C816908FB0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573811" cy="6858000"/>
          </a:xfrm>
          <a:custGeom>
            <a:avLst/>
            <a:gdLst>
              <a:gd name="connsiteX0" fmla="*/ 1129816 w 7573811"/>
              <a:gd name="connsiteY0" fmla="*/ 0 h 6858000"/>
              <a:gd name="connsiteX1" fmla="*/ 7573811 w 7573811"/>
              <a:gd name="connsiteY1" fmla="*/ 0 h 6858000"/>
              <a:gd name="connsiteX2" fmla="*/ 7573811 w 7573811"/>
              <a:gd name="connsiteY2" fmla="*/ 6858000 h 6858000"/>
              <a:gd name="connsiteX3" fmla="*/ 1406292 w 7573811"/>
              <a:gd name="connsiteY3" fmla="*/ 6858000 h 6858000"/>
              <a:gd name="connsiteX4" fmla="*/ 1194784 w 7573811"/>
              <a:gd name="connsiteY4" fmla="*/ 6625926 h 6858000"/>
              <a:gd name="connsiteX5" fmla="*/ 580447 w 7573811"/>
              <a:gd name="connsiteY5" fmla="*/ 5744482 h 6858000"/>
              <a:gd name="connsiteX6" fmla="*/ 0 w 7573811"/>
              <a:gd name="connsiteY6" fmla="*/ 3637319 h 6858000"/>
              <a:gd name="connsiteX7" fmla="*/ 183298 w 7573811"/>
              <a:gd name="connsiteY7" fmla="*/ 1866081 h 6858000"/>
              <a:gd name="connsiteX8" fmla="*/ 794295 w 7573811"/>
              <a:gd name="connsiteY8" fmla="*/ 430767 h 6858000"/>
              <a:gd name="connsiteX9" fmla="*/ 993227 w 7573811"/>
              <a:gd name="connsiteY9" fmla="*/ 16450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73811" h="6858000">
                <a:moveTo>
                  <a:pt x="1129816" y="0"/>
                </a:moveTo>
                <a:lnTo>
                  <a:pt x="7573811" y="0"/>
                </a:lnTo>
                <a:lnTo>
                  <a:pt x="7573811" y="6858000"/>
                </a:lnTo>
                <a:lnTo>
                  <a:pt x="1406292" y="6858000"/>
                </a:lnTo>
                <a:lnTo>
                  <a:pt x="1194784" y="6625926"/>
                </a:lnTo>
                <a:cubicBezTo>
                  <a:pt x="968525" y="6360025"/>
                  <a:pt x="763745" y="6065137"/>
                  <a:pt x="580447" y="5744482"/>
                </a:cubicBezTo>
                <a:cubicBezTo>
                  <a:pt x="213848" y="5072633"/>
                  <a:pt x="0" y="4370245"/>
                  <a:pt x="0" y="3637319"/>
                </a:cubicBezTo>
                <a:cubicBezTo>
                  <a:pt x="0" y="3057086"/>
                  <a:pt x="61099" y="2446314"/>
                  <a:pt x="183298" y="1866081"/>
                </a:cubicBezTo>
                <a:cubicBezTo>
                  <a:pt x="305499" y="1285847"/>
                  <a:pt x="519347" y="827768"/>
                  <a:pt x="794295" y="430767"/>
                </a:cubicBezTo>
                <a:cubicBezTo>
                  <a:pt x="859214" y="339151"/>
                  <a:pt x="925564" y="250398"/>
                  <a:pt x="993227" y="164508"/>
                </a:cubicBezTo>
                <a:close/>
              </a:path>
            </a:pathLst>
          </a:cu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noFill/>
            </a:endParaRPr>
          </a:p>
        </p:txBody>
      </p:sp>
      <p:sp>
        <p:nvSpPr>
          <p:cNvPr id="2" name="Title 1">
            <a:extLst>
              <a:ext uri="{FF2B5EF4-FFF2-40B4-BE49-F238E27FC236}">
                <a16:creationId xmlns:a16="http://schemas.microsoft.com/office/drawing/2014/main" id="{76453601-D8C4-03C1-C427-7E52B167A89B}"/>
              </a:ext>
            </a:extLst>
          </p:cNvPr>
          <p:cNvSpPr>
            <a:spLocks noGrp="1"/>
          </p:cNvSpPr>
          <p:nvPr>
            <p:ph type="title"/>
          </p:nvPr>
        </p:nvSpPr>
        <p:spPr>
          <a:xfrm>
            <a:off x="720000" y="619200"/>
            <a:ext cx="4991961" cy="1476000"/>
          </a:xfrm>
        </p:spPr>
        <p:txBody>
          <a:bodyPr wrap="square" anchor="ctr">
            <a:normAutofit/>
          </a:bodyPr>
          <a:lstStyle/>
          <a:p>
            <a:r>
              <a:rPr lang="en-US" dirty="0"/>
              <a:t>Idea/Research</a:t>
            </a:r>
            <a:endParaRPr lang="en-US"/>
          </a:p>
        </p:txBody>
      </p:sp>
      <p:sp>
        <p:nvSpPr>
          <p:cNvPr id="3" name="Content Placeholder 2">
            <a:extLst>
              <a:ext uri="{FF2B5EF4-FFF2-40B4-BE49-F238E27FC236}">
                <a16:creationId xmlns:a16="http://schemas.microsoft.com/office/drawing/2014/main" id="{5BA899B1-ABDD-920E-03E2-9B42BF9AAF27}"/>
              </a:ext>
            </a:extLst>
          </p:cNvPr>
          <p:cNvSpPr>
            <a:spLocks noGrp="1"/>
          </p:cNvSpPr>
          <p:nvPr>
            <p:ph idx="1"/>
          </p:nvPr>
        </p:nvSpPr>
        <p:spPr>
          <a:xfrm>
            <a:off x="398817" y="2105882"/>
            <a:ext cx="6776175" cy="3781425"/>
          </a:xfrm>
        </p:spPr>
        <p:txBody>
          <a:bodyPr>
            <a:normAutofit/>
          </a:bodyPr>
          <a:lstStyle/>
          <a:p>
            <a:pPr marL="0" indent="0">
              <a:lnSpc>
                <a:spcPct val="110000"/>
              </a:lnSpc>
              <a:buNone/>
            </a:pPr>
            <a:endParaRPr lang="en-GB" sz="1400" dirty="0"/>
          </a:p>
          <a:p>
            <a:pPr>
              <a:lnSpc>
                <a:spcPct val="110000"/>
              </a:lnSpc>
            </a:pPr>
            <a:r>
              <a:rPr lang="en-GB" sz="1800" dirty="0"/>
              <a:t>The concept emerged while contemplating a proposal for stakeholders at the Glow event that emphasized visitor-powered interaction. This sparked the idea to craft a </a:t>
            </a:r>
            <a:r>
              <a:rPr lang="en-GB" sz="1800" dirty="0" err="1"/>
              <a:t>Switchplate</a:t>
            </a:r>
            <a:r>
              <a:rPr lang="en-GB" sz="1800" dirty="0"/>
              <a:t> that operates not just as a mere switch but as an engaging platform for participant involvement. </a:t>
            </a:r>
            <a:r>
              <a:rPr lang="en-US" sz="1800" dirty="0"/>
              <a:t>creating a </a:t>
            </a:r>
            <a:r>
              <a:rPr lang="en-US" sz="1800" dirty="0" err="1"/>
              <a:t>Switchplate</a:t>
            </a:r>
            <a:r>
              <a:rPr lang="en-US" sz="1800" dirty="0"/>
              <a:t> working as a Switch and pull up resistors combine create the </a:t>
            </a:r>
            <a:r>
              <a:rPr lang="en-US" sz="1800" dirty="0" err="1"/>
              <a:t>switchplate</a:t>
            </a:r>
            <a:r>
              <a:rPr lang="en-US" sz="1800" dirty="0"/>
              <a:t>. </a:t>
            </a:r>
            <a:r>
              <a:rPr lang="en-GB" sz="1800" dirty="0"/>
              <a:t>It is typically used in combination with components such as switches and transistors, which physically interrupt the connection of subsequent components to ground. Closing the switch creates a direct connection to ground.</a:t>
            </a:r>
          </a:p>
          <a:p>
            <a:pPr>
              <a:lnSpc>
                <a:spcPct val="110000"/>
              </a:lnSpc>
            </a:pPr>
            <a:endParaRPr lang="en-US" sz="1400" dirty="0"/>
          </a:p>
        </p:txBody>
      </p:sp>
      <p:pic>
        <p:nvPicPr>
          <p:cNvPr id="1028" name="Picture 4" descr="Simple pullup circuit">
            <a:extLst>
              <a:ext uri="{FF2B5EF4-FFF2-40B4-BE49-F238E27FC236}">
                <a16:creationId xmlns:a16="http://schemas.microsoft.com/office/drawing/2014/main" id="{EF0CA72F-C73D-778D-74BF-3CDF08025D2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981352" y="307887"/>
            <a:ext cx="2258148" cy="3193957"/>
          </a:xfrm>
          <a:custGeom>
            <a:avLst/>
            <a:gdLst/>
            <a:ahLst/>
            <a:cxnLst/>
            <a:rect l="l" t="t" r="r" b="b"/>
            <a:pathLst>
              <a:path w="5014800" h="2524669">
                <a:moveTo>
                  <a:pt x="0" y="0"/>
                </a:moveTo>
                <a:lnTo>
                  <a:pt x="5014800" y="0"/>
                </a:lnTo>
                <a:lnTo>
                  <a:pt x="5014800" y="2524669"/>
                </a:lnTo>
                <a:lnTo>
                  <a:pt x="0" y="2524669"/>
                </a:lnTo>
                <a:close/>
              </a:path>
            </a:pathLst>
          </a:cu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41F3B983-73F3-6CC2-FD6A-6A3992A7E25A}"/>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364537" y="3996595"/>
            <a:ext cx="3094787" cy="1740817"/>
          </a:xfrm>
          <a:custGeom>
            <a:avLst/>
            <a:gdLst/>
            <a:ahLst/>
            <a:cxnLst/>
            <a:rect l="l" t="t" r="r" b="b"/>
            <a:pathLst>
              <a:path w="5014800" h="2524669">
                <a:moveTo>
                  <a:pt x="0" y="0"/>
                </a:moveTo>
                <a:lnTo>
                  <a:pt x="5014800" y="0"/>
                </a:lnTo>
                <a:lnTo>
                  <a:pt x="5014800" y="2524669"/>
                </a:lnTo>
                <a:lnTo>
                  <a:pt x="0" y="2524669"/>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2438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05D1035C-3BF0-4FE0-B3A3-1062F8600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7FC6FE3-8D45-1286-90C5-F3868350BED6}"/>
              </a:ext>
            </a:extLst>
          </p:cNvPr>
          <p:cNvSpPr>
            <a:spLocks noGrp="1"/>
          </p:cNvSpPr>
          <p:nvPr>
            <p:ph type="title"/>
          </p:nvPr>
        </p:nvSpPr>
        <p:spPr>
          <a:xfrm>
            <a:off x="720000" y="619200"/>
            <a:ext cx="5964885" cy="1477328"/>
          </a:xfrm>
        </p:spPr>
        <p:txBody>
          <a:bodyPr wrap="square" anchor="ctr">
            <a:normAutofit/>
          </a:bodyPr>
          <a:lstStyle/>
          <a:p>
            <a:r>
              <a:rPr lang="en-US" b="1" i="0" dirty="0">
                <a:effectLst/>
                <a:latin typeface="Söhne"/>
              </a:rPr>
              <a:t>First Prototype</a:t>
            </a:r>
            <a:br>
              <a:rPr lang="en-US" b="1" i="0" dirty="0">
                <a:effectLst/>
                <a:latin typeface="Söhne"/>
              </a:rPr>
            </a:br>
            <a:endParaRPr lang="en-US" dirty="0"/>
          </a:p>
        </p:txBody>
      </p:sp>
      <p:sp>
        <p:nvSpPr>
          <p:cNvPr id="7" name="Content Placeholder 6">
            <a:extLst>
              <a:ext uri="{FF2B5EF4-FFF2-40B4-BE49-F238E27FC236}">
                <a16:creationId xmlns:a16="http://schemas.microsoft.com/office/drawing/2014/main" id="{71F818D6-6C87-6212-C4B2-C8E03918ACC1}"/>
              </a:ext>
            </a:extLst>
          </p:cNvPr>
          <p:cNvSpPr>
            <a:spLocks noGrp="1"/>
          </p:cNvSpPr>
          <p:nvPr>
            <p:ph idx="1"/>
          </p:nvPr>
        </p:nvSpPr>
        <p:spPr>
          <a:xfrm>
            <a:off x="720000" y="2541600"/>
            <a:ext cx="4991962" cy="3216273"/>
          </a:xfrm>
        </p:spPr>
        <p:txBody>
          <a:bodyPr>
            <a:normAutofit fontScale="92500" lnSpcReduction="10000"/>
          </a:bodyPr>
          <a:lstStyle/>
          <a:p>
            <a:pPr>
              <a:buFont typeface="Arial" panose="020B0604020202020204" pitchFamily="34" charset="0"/>
              <a:buChar char="•"/>
            </a:pPr>
            <a:r>
              <a:rPr lang="en-GB" b="0" i="0" dirty="0">
                <a:effectLst/>
                <a:latin typeface="Söhne"/>
              </a:rPr>
              <a:t> Learning new skills with Arduino and electronics</a:t>
            </a:r>
          </a:p>
          <a:p>
            <a:r>
              <a:rPr lang="en-US" dirty="0"/>
              <a:t>Materials: </a:t>
            </a:r>
            <a:r>
              <a:rPr lang="en-US" sz="1800" dirty="0">
                <a:effectLst/>
                <a:latin typeface="Cambria" panose="02040503050406030204" pitchFamily="18" charset="0"/>
                <a:ea typeface="MS Mincho" panose="02020609040205080304" pitchFamily="49" charset="-128"/>
                <a:cs typeface="Times New Roman" panose="02020603050405020304" pitchFamily="18" charset="0"/>
              </a:rPr>
              <a:t>include cardboard, some kitchen foil, a bit of wire, tape, and a few tools like scissors and wire strippers. Make it by sticking foil on cardboard to make two special sheets, Arduino, </a:t>
            </a:r>
            <a:r>
              <a:rPr lang="en-US" sz="1800" dirty="0" err="1">
                <a:effectLst/>
                <a:latin typeface="Cambria" panose="02040503050406030204" pitchFamily="18" charset="0"/>
                <a:ea typeface="MS Mincho" panose="02020609040205080304" pitchFamily="49" charset="-128"/>
                <a:cs typeface="Times New Roman" panose="02020603050405020304" pitchFamily="18" charset="0"/>
              </a:rPr>
              <a:t>Jumpwires</a:t>
            </a:r>
            <a:r>
              <a:rPr lang="en-US" sz="1800" dirty="0">
                <a:effectLst/>
                <a:latin typeface="Cambria" panose="02040503050406030204" pitchFamily="18" charset="0"/>
                <a:ea typeface="MS Mincho" panose="02020609040205080304" pitchFamily="49" charset="-128"/>
                <a:cs typeface="Times New Roman" panose="02020603050405020304" pitchFamily="18" charset="0"/>
              </a:rPr>
              <a:t> Transistors and LEDs. Then, hook them up with wires. Then put another piece of cardboard in between so they don’t touch unless someone steps on it.</a:t>
            </a:r>
          </a:p>
          <a:p>
            <a:endParaRPr lang="en-US" dirty="0"/>
          </a:p>
        </p:txBody>
      </p:sp>
      <p:sp>
        <p:nvSpPr>
          <p:cNvPr id="8" name="AutoShape 2" descr="An image of the GLOW festival at night in a park, where an Interactive Light and Sound Pathway is the main attraction. The pathway, lined with trees, is alive with vibrant, glowing colors, with each section transitioning into different themes and emotions. Motion sensors installed along the path detect visitors as they walk, triggering enchanting light patterns that change colors and emit various thematic sounds. As visitors move, their presence initiates a light and sound show, which could range from soothing blues and calming water sounds to energizing reds with uplifting music. The entire pathway is a symphony of light and sound that interacts with and responds to the visitors, drawing them into a deeply engaging and sensory-filled festival experience.">
            <a:extLst>
              <a:ext uri="{FF2B5EF4-FFF2-40B4-BE49-F238E27FC236}">
                <a16:creationId xmlns:a16="http://schemas.microsoft.com/office/drawing/2014/main" id="{AD3D35E5-A612-6B37-DB9C-A47B6E6F4C4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438892724_7502127746547730_98908827265786578_n">
            <a:hlinkClick r:id="" action="ppaction://media"/>
            <a:extLst>
              <a:ext uri="{FF2B5EF4-FFF2-40B4-BE49-F238E27FC236}">
                <a16:creationId xmlns:a16="http://schemas.microsoft.com/office/drawing/2014/main" id="{C907CE74-B03D-2BA3-D29F-CC74C002EE6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404885" y="881073"/>
            <a:ext cx="4067115" cy="4876800"/>
          </a:xfrm>
          <a:prstGeom prst="rect">
            <a:avLst/>
          </a:prstGeom>
          <a:ln>
            <a:solidFill>
              <a:schemeClr val="tx1">
                <a:lumMod val="95000"/>
              </a:schemeClr>
            </a:solidFill>
          </a:ln>
        </p:spPr>
      </p:pic>
    </p:spTree>
    <p:extLst>
      <p:ext uri="{BB962C8B-B14F-4D97-AF65-F5344CB8AC3E}">
        <p14:creationId xmlns:p14="http://schemas.microsoft.com/office/powerpoint/2010/main" val="4281629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8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1D1CCC3C-EB52-47ED-B6AA-5F70D92155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84C50CF-FE9D-459C-890F-56C327795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Freeform: Shape 16">
            <a:extLst>
              <a:ext uri="{FF2B5EF4-FFF2-40B4-BE49-F238E27FC236}">
                <a16:creationId xmlns:a16="http://schemas.microsoft.com/office/drawing/2014/main" id="{79C4E6F9-8A11-4E94-8423-966E9DF0D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1096624" cy="6858000"/>
          </a:xfrm>
          <a:custGeom>
            <a:avLst/>
            <a:gdLst>
              <a:gd name="connsiteX0" fmla="*/ 0 w 11096624"/>
              <a:gd name="connsiteY0" fmla="*/ 0 h 6858000"/>
              <a:gd name="connsiteX1" fmla="*/ 10869306 w 11096624"/>
              <a:gd name="connsiteY1" fmla="*/ 0 h 6858000"/>
              <a:gd name="connsiteX2" fmla="*/ 10932108 w 11096624"/>
              <a:gd name="connsiteY2" fmla="*/ 181114 h 6858000"/>
              <a:gd name="connsiteX3" fmla="*/ 10953136 w 11096624"/>
              <a:gd name="connsiteY3" fmla="*/ 3620675 h 6858000"/>
              <a:gd name="connsiteX4" fmla="*/ 9722723 w 11096624"/>
              <a:gd name="connsiteY4" fmla="*/ 6351879 h 6858000"/>
              <a:gd name="connsiteX5" fmla="*/ 9365083 w 11096624"/>
              <a:gd name="connsiteY5" fmla="*/ 6847267 h 6858000"/>
              <a:gd name="connsiteX6" fmla="*/ 9354506 w 11096624"/>
              <a:gd name="connsiteY6" fmla="*/ 6858000 h 6858000"/>
              <a:gd name="connsiteX7" fmla="*/ 0 w 1109662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96624" h="6858000">
                <a:moveTo>
                  <a:pt x="0" y="0"/>
                </a:moveTo>
                <a:lnTo>
                  <a:pt x="10869306" y="0"/>
                </a:lnTo>
                <a:lnTo>
                  <a:pt x="10932108" y="181114"/>
                </a:lnTo>
                <a:cubicBezTo>
                  <a:pt x="11289577" y="1409141"/>
                  <a:pt x="10953136" y="3273767"/>
                  <a:pt x="10953136" y="3620675"/>
                </a:cubicBezTo>
                <a:cubicBezTo>
                  <a:pt x="10953136" y="5162483"/>
                  <a:pt x="10118214" y="5735156"/>
                  <a:pt x="9722723" y="6351879"/>
                </a:cubicBezTo>
                <a:cubicBezTo>
                  <a:pt x="9656808" y="6500554"/>
                  <a:pt x="9530643" y="6669361"/>
                  <a:pt x="9365083" y="6847267"/>
                </a:cubicBezTo>
                <a:lnTo>
                  <a:pt x="9354506" y="6858000"/>
                </a:lnTo>
                <a:lnTo>
                  <a:pt x="0" y="6858000"/>
                </a:lnTo>
                <a:close/>
              </a:path>
            </a:pathLst>
          </a:custGeom>
          <a:ln>
            <a:noFill/>
          </a:ln>
        </p:spPr>
        <p:txBody>
          <a:bodyPr vert="horz" wrap="square" lIns="91440" tIns="45720" rIns="91440" bIns="45720" numCol="1" anchor="t" anchorCtr="0" compatLnSpc="1">
            <a:prstTxWarp prst="textNoShape">
              <a:avLst/>
            </a:prstTxWarp>
            <a:noAutofit/>
          </a:bodyPr>
          <a:lstStyle/>
          <a:p>
            <a:endParaRPr lang="en-US">
              <a:solidFill>
                <a:schemeClr val="tx1"/>
              </a:solidFill>
            </a:endParaRPr>
          </a:p>
        </p:txBody>
      </p:sp>
      <p:sp>
        <p:nvSpPr>
          <p:cNvPr id="2" name="Title 1">
            <a:extLst>
              <a:ext uri="{FF2B5EF4-FFF2-40B4-BE49-F238E27FC236}">
                <a16:creationId xmlns:a16="http://schemas.microsoft.com/office/drawing/2014/main" id="{27FC6FE3-8D45-1286-90C5-F3868350BED6}"/>
              </a:ext>
            </a:extLst>
          </p:cNvPr>
          <p:cNvSpPr>
            <a:spLocks noGrp="1"/>
          </p:cNvSpPr>
          <p:nvPr>
            <p:ph type="title"/>
          </p:nvPr>
        </p:nvSpPr>
        <p:spPr>
          <a:xfrm>
            <a:off x="720000" y="619200"/>
            <a:ext cx="6923812" cy="1477328"/>
          </a:xfrm>
        </p:spPr>
        <p:txBody>
          <a:bodyPr wrap="square" anchor="ctr">
            <a:normAutofit/>
          </a:bodyPr>
          <a:lstStyle/>
          <a:p>
            <a:r>
              <a:rPr lang="en-US" b="1" i="0" dirty="0">
                <a:effectLst/>
                <a:latin typeface="Söhne"/>
              </a:rPr>
              <a:t>Second Prototype</a:t>
            </a:r>
            <a:br>
              <a:rPr lang="en-US" b="1" i="0" dirty="0">
                <a:effectLst/>
                <a:latin typeface="Söhne"/>
              </a:rPr>
            </a:br>
            <a:endParaRPr lang="en-US" dirty="0"/>
          </a:p>
        </p:txBody>
      </p:sp>
      <p:sp>
        <p:nvSpPr>
          <p:cNvPr id="7" name="Content Placeholder 6">
            <a:extLst>
              <a:ext uri="{FF2B5EF4-FFF2-40B4-BE49-F238E27FC236}">
                <a16:creationId xmlns:a16="http://schemas.microsoft.com/office/drawing/2014/main" id="{71F818D6-6C87-6212-C4B2-C8E03918ACC1}"/>
              </a:ext>
            </a:extLst>
          </p:cNvPr>
          <p:cNvSpPr>
            <a:spLocks noGrp="1"/>
          </p:cNvSpPr>
          <p:nvPr>
            <p:ph idx="1"/>
          </p:nvPr>
        </p:nvSpPr>
        <p:spPr>
          <a:xfrm>
            <a:off x="719999" y="2541600"/>
            <a:ext cx="6923813" cy="3216273"/>
          </a:xfrm>
        </p:spPr>
        <p:txBody>
          <a:bodyPr>
            <a:normAutofit/>
          </a:bodyPr>
          <a:lstStyle/>
          <a:p>
            <a:pPr marL="0" indent="0">
              <a:buNone/>
            </a:pPr>
            <a:endParaRPr lang="en-GB" b="0" i="0" dirty="0">
              <a:effectLst/>
              <a:latin typeface="Söhne"/>
            </a:endParaRPr>
          </a:p>
          <a:p>
            <a:r>
              <a:rPr lang="en-US" sz="1800" dirty="0">
                <a:effectLst/>
                <a:latin typeface="Cambria" panose="02040503050406030204" pitchFamily="18" charset="0"/>
                <a:ea typeface="MS Mincho" panose="02020609040205080304" pitchFamily="49" charset="-128"/>
                <a:cs typeface="Times New Roman" panose="02020603050405020304" pitchFamily="18" charset="0"/>
              </a:rPr>
              <a:t>For enhanced visual appeal, replacing the top cardboard layer with a transparent material would allow LEDs to be visible upon activation. This modification could elevate the project's aesthetic value and interactivity, making it more engaging for users.</a:t>
            </a:r>
          </a:p>
          <a:p>
            <a:r>
              <a:rPr lang="en-US" sz="1800" dirty="0">
                <a:latin typeface="Cambria" panose="02040503050406030204" pitchFamily="18" charset="0"/>
                <a:ea typeface="MS Mincho" panose="02020609040205080304" pitchFamily="49" charset="-128"/>
                <a:cs typeface="Times New Roman" panose="02020603050405020304" pitchFamily="18" charset="0"/>
              </a:rPr>
              <a:t>Adding buzzer for sound effect.</a:t>
            </a:r>
          </a:p>
          <a:p>
            <a:r>
              <a:rPr lang="en-US" sz="1800" dirty="0">
                <a:latin typeface="Cambria" panose="02040503050406030204" pitchFamily="18" charset="0"/>
                <a:ea typeface="MS Mincho" panose="02020609040205080304" pitchFamily="49" charset="-128"/>
                <a:cs typeface="Times New Roman" panose="02020603050405020304" pitchFamily="18" charset="0"/>
              </a:rPr>
              <a:t>Fake grass for implementing in the park theme. ( the design is not final)</a:t>
            </a:r>
            <a:endParaRPr lang="en-US" dirty="0"/>
          </a:p>
        </p:txBody>
      </p:sp>
      <p:pic>
        <p:nvPicPr>
          <p:cNvPr id="4" name="438897130_7777277892304517_363312849037993541_n">
            <a:hlinkClick r:id="" action="ppaction://media"/>
            <a:extLst>
              <a:ext uri="{FF2B5EF4-FFF2-40B4-BE49-F238E27FC236}">
                <a16:creationId xmlns:a16="http://schemas.microsoft.com/office/drawing/2014/main" id="{DED10ADA-217F-9A8F-392E-974E7969A06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76376" y="732821"/>
            <a:ext cx="3095625" cy="5383695"/>
          </a:xfrm>
          <a:custGeom>
            <a:avLst/>
            <a:gdLst/>
            <a:ahLst/>
            <a:cxnLst/>
            <a:rect l="l" t="t" r="r" b="b"/>
            <a:pathLst>
              <a:path w="3095625" h="5409338">
                <a:moveTo>
                  <a:pt x="0" y="0"/>
                </a:moveTo>
                <a:lnTo>
                  <a:pt x="3095625" y="0"/>
                </a:lnTo>
                <a:lnTo>
                  <a:pt x="3095625" y="5409338"/>
                </a:lnTo>
                <a:lnTo>
                  <a:pt x="0" y="5409338"/>
                </a:lnTo>
                <a:close/>
              </a:path>
            </a:pathLst>
          </a:custGeom>
          <a:ln w="38100">
            <a:solidFill>
              <a:schemeClr val="tx1">
                <a:lumMod val="95000"/>
              </a:schemeClr>
            </a:solidFill>
          </a:ln>
        </p:spPr>
      </p:pic>
      <p:sp>
        <p:nvSpPr>
          <p:cNvPr id="8" name="AutoShape 2" descr="An image of the GLOW festival at night in a park, where an Interactive Light and Sound Pathway is the main attraction. The pathway, lined with trees, is alive with vibrant, glowing colors, with each section transitioning into different themes and emotions. Motion sensors installed along the path detect visitors as they walk, triggering enchanting light patterns that change colors and emit various thematic sounds. As visitors move, their presence initiates a light and sound show, which could range from soothing blues and calming water sounds to energizing reds with uplifting music. The entire pathway is a symphony of light and sound that interacts with and responds to the visitors, drawing them into a deeply engaging and sensory-filled festival experience.">
            <a:extLst>
              <a:ext uri="{FF2B5EF4-FFF2-40B4-BE49-F238E27FC236}">
                <a16:creationId xmlns:a16="http://schemas.microsoft.com/office/drawing/2014/main" id="{AD3D35E5-A612-6B37-DB9C-A47B6E6F4C4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974171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5D1035C-3BF0-4FE0-B3A3-1062F8600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683AE0A-D53F-1155-85BD-310A38F1DAD3}"/>
              </a:ext>
            </a:extLst>
          </p:cNvPr>
          <p:cNvSpPr>
            <a:spLocks noGrp="1"/>
          </p:cNvSpPr>
          <p:nvPr>
            <p:ph type="title"/>
          </p:nvPr>
        </p:nvSpPr>
        <p:spPr>
          <a:xfrm>
            <a:off x="768552" y="159274"/>
            <a:ext cx="4991961" cy="1477328"/>
          </a:xfrm>
        </p:spPr>
        <p:txBody>
          <a:bodyPr wrap="square" anchor="ctr">
            <a:normAutofit/>
          </a:bodyPr>
          <a:lstStyle/>
          <a:p>
            <a:r>
              <a:rPr lang="en-US" dirty="0"/>
              <a:t>Futuristic design</a:t>
            </a:r>
          </a:p>
        </p:txBody>
      </p:sp>
      <p:sp>
        <p:nvSpPr>
          <p:cNvPr id="3" name="Content Placeholder 2">
            <a:extLst>
              <a:ext uri="{FF2B5EF4-FFF2-40B4-BE49-F238E27FC236}">
                <a16:creationId xmlns:a16="http://schemas.microsoft.com/office/drawing/2014/main" id="{87039316-8A1C-C85D-40DE-1E1ABE064DC1}"/>
              </a:ext>
            </a:extLst>
          </p:cNvPr>
          <p:cNvSpPr>
            <a:spLocks noGrp="1"/>
          </p:cNvSpPr>
          <p:nvPr>
            <p:ph idx="1"/>
          </p:nvPr>
        </p:nvSpPr>
        <p:spPr>
          <a:xfrm>
            <a:off x="720000" y="1795876"/>
            <a:ext cx="6319993" cy="3619503"/>
          </a:xfrm>
        </p:spPr>
        <p:txBody>
          <a:bodyPr>
            <a:noAutofit/>
          </a:bodyPr>
          <a:lstStyle/>
          <a:p>
            <a:r>
              <a:rPr lang="en-GB" sz="1800" dirty="0">
                <a:effectLst/>
                <a:latin typeface="Cambria" panose="02040503050406030204" pitchFamily="18" charset="0"/>
                <a:ea typeface="MS Mincho" panose="02020609040205080304" pitchFamily="49" charset="-128"/>
                <a:cs typeface="Times New Roman" panose="02020603050405020304" pitchFamily="18" charset="0"/>
              </a:rPr>
              <a:t>Adding an RGB LED strip around the prototype's edge would not only create a stunning visual effect but also define the interactive area more clearly, inviting engagement.</a:t>
            </a:r>
          </a:p>
          <a:p>
            <a:endParaRPr lang="en-GB" sz="1800" dirty="0">
              <a:effectLst/>
              <a:latin typeface="Cambria" panose="02040503050406030204" pitchFamily="18" charset="0"/>
              <a:ea typeface="MS Mincho" panose="02020609040205080304" pitchFamily="49" charset="-128"/>
              <a:cs typeface="Times New Roman" panose="02020603050405020304" pitchFamily="18" charset="0"/>
            </a:endParaRPr>
          </a:p>
          <a:p>
            <a:r>
              <a:rPr lang="en-GB" sz="1800" dirty="0">
                <a:effectLst/>
                <a:latin typeface="Cambria" panose="02040503050406030204" pitchFamily="18" charset="0"/>
                <a:ea typeface="MS Mincho" panose="02020609040205080304" pitchFamily="49" charset="-128"/>
                <a:cs typeface="Times New Roman" panose="02020603050405020304" pitchFamily="18" charset="0"/>
              </a:rPr>
              <a:t>To adapt the project for outdoor use, durable materials and weatherproof enclosures for the electronics are essential, alongside sustainable power sources like solar panels.</a:t>
            </a:r>
          </a:p>
          <a:p>
            <a:endParaRPr lang="en-GB" sz="1800" dirty="0">
              <a:effectLst/>
              <a:latin typeface="Cambria" panose="02040503050406030204" pitchFamily="18" charset="0"/>
              <a:ea typeface="MS Mincho" panose="02020609040205080304" pitchFamily="49" charset="-128"/>
              <a:cs typeface="Times New Roman" panose="02020603050405020304" pitchFamily="18" charset="0"/>
            </a:endParaRPr>
          </a:p>
          <a:p>
            <a:r>
              <a:rPr lang="en-GB" sz="1800" dirty="0">
                <a:effectLst/>
                <a:latin typeface="Cambria" panose="02040503050406030204" pitchFamily="18" charset="0"/>
                <a:ea typeface="MS Mincho" panose="02020609040205080304" pitchFamily="49" charset="-128"/>
                <a:cs typeface="Times New Roman" panose="02020603050405020304" pitchFamily="18" charset="0"/>
              </a:rPr>
              <a:t>For park installation, the design should blend with the environment, using natural-looking materials and ensuring the activation mechanism is responsive to human interaction while remaining impervious to wildlife and environmental elements.</a:t>
            </a:r>
            <a:endParaRPr lang="en-US" sz="1800" dirty="0"/>
          </a:p>
        </p:txBody>
      </p:sp>
      <p:pic>
        <p:nvPicPr>
          <p:cNvPr id="4" name="Picture 3" descr="A walkway with colorful lights&#10;&#10;Description automatically generated">
            <a:extLst>
              <a:ext uri="{FF2B5EF4-FFF2-40B4-BE49-F238E27FC236}">
                <a16:creationId xmlns:a16="http://schemas.microsoft.com/office/drawing/2014/main" id="{0574A2AA-6A39-5DC2-CF95-E819F774876D}"/>
              </a:ext>
            </a:extLst>
          </p:cNvPr>
          <p:cNvPicPr>
            <a:picLocks noChangeAspect="1"/>
          </p:cNvPicPr>
          <p:nvPr/>
        </p:nvPicPr>
        <p:blipFill rotWithShape="1">
          <a:blip r:embed="rId2"/>
          <a:srcRect l="6521" r="10905"/>
          <a:stretch/>
        </p:blipFill>
        <p:spPr>
          <a:xfrm>
            <a:off x="6529065" y="10"/>
            <a:ext cx="5662937" cy="6857990"/>
          </a:xfrm>
          <a:custGeom>
            <a:avLst/>
            <a:gdLst/>
            <a:ahLst/>
            <a:cxnLst/>
            <a:rect l="l" t="t" r="r" b="b"/>
            <a:pathLst>
              <a:path w="5662937" h="6858000">
                <a:moveTo>
                  <a:pt x="598332" y="0"/>
                </a:moveTo>
                <a:lnTo>
                  <a:pt x="5662937" y="0"/>
                </a:lnTo>
                <a:lnTo>
                  <a:pt x="5662937" y="6858000"/>
                </a:lnTo>
                <a:lnTo>
                  <a:pt x="0" y="6858000"/>
                </a:lnTo>
                <a:lnTo>
                  <a:pt x="78957" y="6777438"/>
                </a:lnTo>
                <a:cubicBezTo>
                  <a:pt x="291624" y="6544265"/>
                  <a:pt x="490445" y="6275955"/>
                  <a:pt x="672224" y="5969316"/>
                </a:cubicBezTo>
                <a:cubicBezTo>
                  <a:pt x="914596" y="5515036"/>
                  <a:pt x="1066079" y="5030470"/>
                  <a:pt x="1217562" y="4515619"/>
                </a:cubicBezTo>
                <a:cubicBezTo>
                  <a:pt x="1338748" y="3970483"/>
                  <a:pt x="1399341" y="3516203"/>
                  <a:pt x="1399341" y="3061922"/>
                </a:cubicBezTo>
                <a:cubicBezTo>
                  <a:pt x="1399341" y="1948936"/>
                  <a:pt x="1190579" y="1021447"/>
                  <a:pt x="773055" y="279455"/>
                </a:cubicBezTo>
                <a:close/>
              </a:path>
            </a:pathLst>
          </a:custGeom>
        </p:spPr>
      </p:pic>
    </p:spTree>
    <p:extLst>
      <p:ext uri="{BB962C8B-B14F-4D97-AF65-F5344CB8AC3E}">
        <p14:creationId xmlns:p14="http://schemas.microsoft.com/office/powerpoint/2010/main" val="30265482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69CF112-CE49-4CE6-991F-E4A6FCAD4E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ny question marks on black background">
            <a:extLst>
              <a:ext uri="{FF2B5EF4-FFF2-40B4-BE49-F238E27FC236}">
                <a16:creationId xmlns:a16="http://schemas.microsoft.com/office/drawing/2014/main" id="{51E32508-2D9B-CDF9-6B6E-81419E18E50B}"/>
              </a:ext>
            </a:extLst>
          </p:cNvPr>
          <p:cNvPicPr>
            <a:picLocks noChangeAspect="1"/>
          </p:cNvPicPr>
          <p:nvPr/>
        </p:nvPicPr>
        <p:blipFill rotWithShape="1">
          <a:blip r:embed="rId2"/>
          <a:srcRect l="56782" r="2" b="2"/>
          <a:stretch/>
        </p:blipFill>
        <p:spPr>
          <a:xfrm>
            <a:off x="7333307" y="10"/>
            <a:ext cx="4858695" cy="6857990"/>
          </a:xfrm>
          <a:custGeom>
            <a:avLst/>
            <a:gdLst/>
            <a:ahLst/>
            <a:cxnLst/>
            <a:rect l="l" t="t" r="r" b="b"/>
            <a:pathLst>
              <a:path w="4858695" h="6858000">
                <a:moveTo>
                  <a:pt x="492746" y="0"/>
                </a:moveTo>
                <a:lnTo>
                  <a:pt x="4858695" y="0"/>
                </a:lnTo>
                <a:lnTo>
                  <a:pt x="4858695" y="6858000"/>
                </a:lnTo>
                <a:lnTo>
                  <a:pt x="0" y="6858000"/>
                </a:lnTo>
                <a:lnTo>
                  <a:pt x="8292" y="6849586"/>
                </a:lnTo>
                <a:cubicBezTo>
                  <a:pt x="364724" y="6471364"/>
                  <a:pt x="1039362" y="5693031"/>
                  <a:pt x="1267733" y="4893468"/>
                </a:cubicBezTo>
                <a:cubicBezTo>
                  <a:pt x="1496104" y="4093905"/>
                  <a:pt x="1464141" y="2947616"/>
                  <a:pt x="1378520" y="2052209"/>
                </a:cubicBezTo>
                <a:cubicBezTo>
                  <a:pt x="1292899" y="1156802"/>
                  <a:pt x="980727" y="345663"/>
                  <a:pt x="492746" y="0"/>
                </a:cubicBezTo>
                <a:close/>
              </a:path>
            </a:pathLst>
          </a:custGeom>
        </p:spPr>
      </p:pic>
      <p:sp>
        <p:nvSpPr>
          <p:cNvPr id="2" name="Title 1">
            <a:extLst>
              <a:ext uri="{FF2B5EF4-FFF2-40B4-BE49-F238E27FC236}">
                <a16:creationId xmlns:a16="http://schemas.microsoft.com/office/drawing/2014/main" id="{6F81A756-A217-4533-B384-6FEB33C993AA}"/>
              </a:ext>
            </a:extLst>
          </p:cNvPr>
          <p:cNvSpPr>
            <a:spLocks noGrp="1"/>
          </p:cNvSpPr>
          <p:nvPr>
            <p:ph type="title"/>
          </p:nvPr>
        </p:nvSpPr>
        <p:spPr>
          <a:xfrm>
            <a:off x="720000" y="619200"/>
            <a:ext cx="6923812" cy="1477328"/>
          </a:xfrm>
        </p:spPr>
        <p:txBody>
          <a:bodyPr wrap="square" anchor="ctr">
            <a:normAutofit/>
          </a:bodyPr>
          <a:lstStyle/>
          <a:p>
            <a:r>
              <a:rPr lang="en-GB" b="1" i="0" dirty="0">
                <a:effectLst/>
                <a:latin typeface="Söhne"/>
              </a:rPr>
              <a:t>Conclusion</a:t>
            </a:r>
            <a:br>
              <a:rPr lang="en-GB" b="1" i="0" dirty="0">
                <a:effectLst/>
                <a:latin typeface="Söhne"/>
              </a:rPr>
            </a:br>
            <a:endParaRPr lang="en-US" dirty="0"/>
          </a:p>
        </p:txBody>
      </p:sp>
      <p:sp>
        <p:nvSpPr>
          <p:cNvPr id="3" name="Content Placeholder 2">
            <a:extLst>
              <a:ext uri="{FF2B5EF4-FFF2-40B4-BE49-F238E27FC236}">
                <a16:creationId xmlns:a16="http://schemas.microsoft.com/office/drawing/2014/main" id="{CD439DB1-5016-378C-4969-CF45DD3AA104}"/>
              </a:ext>
            </a:extLst>
          </p:cNvPr>
          <p:cNvSpPr>
            <a:spLocks noGrp="1"/>
          </p:cNvSpPr>
          <p:nvPr>
            <p:ph idx="1"/>
          </p:nvPr>
        </p:nvSpPr>
        <p:spPr>
          <a:xfrm>
            <a:off x="719999" y="2541600"/>
            <a:ext cx="6923813" cy="3216273"/>
          </a:xfrm>
        </p:spPr>
        <p:txBody>
          <a:bodyPr>
            <a:normAutofit/>
          </a:bodyPr>
          <a:lstStyle/>
          <a:p>
            <a:pPr marL="0" indent="0">
              <a:buNone/>
            </a:pPr>
            <a:endParaRPr lang="en-GB" b="1" i="0" dirty="0">
              <a:effectLst/>
              <a:latin typeface="Söhne"/>
            </a:endParaRPr>
          </a:p>
          <a:p>
            <a:pPr algn="l">
              <a:buFont typeface="Arial" panose="020B0604020202020204" pitchFamily="34" charset="0"/>
              <a:buChar char="•"/>
            </a:pPr>
            <a:r>
              <a:rPr lang="en-GB" b="1" i="0" dirty="0">
                <a:solidFill>
                  <a:srgbClr val="ECECEC"/>
                </a:solidFill>
                <a:effectLst/>
                <a:latin typeface="Söhne"/>
              </a:rPr>
              <a:t>Summary</a:t>
            </a:r>
            <a:r>
              <a:rPr lang="en-GB" b="0" i="0" dirty="0">
                <a:solidFill>
                  <a:srgbClr val="ECECEC"/>
                </a:solidFill>
                <a:effectLst/>
                <a:latin typeface="Söhne"/>
              </a:rPr>
              <a:t>: The prototype project showcases the fusion of technology with natural and narrative elements, offering a new way to experience the park during the GLOW Festival.</a:t>
            </a:r>
          </a:p>
          <a:p>
            <a:pPr algn="l">
              <a:buFont typeface="Arial" panose="020B0604020202020204" pitchFamily="34" charset="0"/>
              <a:buChar char="•"/>
            </a:pPr>
            <a:r>
              <a:rPr lang="en-GB" b="1" i="0" dirty="0">
                <a:solidFill>
                  <a:srgbClr val="ECECEC"/>
                </a:solidFill>
                <a:effectLst/>
                <a:latin typeface="Söhne"/>
              </a:rPr>
              <a:t>Invitation</a:t>
            </a:r>
            <a:r>
              <a:rPr lang="en-GB" b="0" i="0" dirty="0">
                <a:solidFill>
                  <a:srgbClr val="ECECEC"/>
                </a:solidFill>
                <a:effectLst/>
                <a:latin typeface="Söhne"/>
              </a:rPr>
              <a:t>: Feedback is welcome and ideas to enrich this journey further.</a:t>
            </a:r>
          </a:p>
          <a:p>
            <a:endParaRPr lang="en-US" dirty="0"/>
          </a:p>
        </p:txBody>
      </p:sp>
    </p:spTree>
    <p:extLst>
      <p:ext uri="{BB962C8B-B14F-4D97-AF65-F5344CB8AC3E}">
        <p14:creationId xmlns:p14="http://schemas.microsoft.com/office/powerpoint/2010/main" val="2945105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646535-AEF6-4883-A4F9-EEC1F8B43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335243F2-87BD-4C47-8358-ACFE608D3D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5B33439-EC96-4835-9DF2-CFA3336E0E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lumMod val="90000"/>
              <a:lumOff val="1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7302CD-4C1F-6365-CD09-9B7840EDA967}"/>
              </a:ext>
            </a:extLst>
          </p:cNvPr>
          <p:cNvSpPr>
            <a:spLocks noGrp="1"/>
          </p:cNvSpPr>
          <p:nvPr>
            <p:ph type="title"/>
          </p:nvPr>
        </p:nvSpPr>
        <p:spPr>
          <a:xfrm>
            <a:off x="720000" y="1554630"/>
            <a:ext cx="5015638" cy="1969770"/>
          </a:xfrm>
        </p:spPr>
        <p:txBody>
          <a:bodyPr vert="horz" wrap="square" lIns="0" tIns="0" rIns="0" bIns="0" rtlCol="0" anchor="b" anchorCtr="0">
            <a:normAutofit/>
          </a:bodyPr>
          <a:lstStyle/>
          <a:p>
            <a:pPr algn="ctr"/>
            <a:r>
              <a:rPr lang="en-US" sz="5600" spc="-100" dirty="0"/>
              <a:t>Thank you!</a:t>
            </a:r>
          </a:p>
        </p:txBody>
      </p:sp>
      <p:grpSp>
        <p:nvGrpSpPr>
          <p:cNvPr id="16" name="Group 15">
            <a:extLst>
              <a:ext uri="{FF2B5EF4-FFF2-40B4-BE49-F238E27FC236}">
                <a16:creationId xmlns:a16="http://schemas.microsoft.com/office/drawing/2014/main" id="{F2FD01A0-E6FF-41CD-AEBD-279232B90D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65602" y="317452"/>
            <a:ext cx="2088038" cy="719230"/>
            <a:chOff x="4532666" y="505937"/>
            <a:chExt cx="2981730" cy="1027064"/>
          </a:xfrm>
        </p:grpSpPr>
        <p:sp>
          <p:nvSpPr>
            <p:cNvPr id="17" name="Freeform 78">
              <a:extLst>
                <a:ext uri="{FF2B5EF4-FFF2-40B4-BE49-F238E27FC236}">
                  <a16:creationId xmlns:a16="http://schemas.microsoft.com/office/drawing/2014/main" id="{811C6308-5554-4129-8881-A95AF512C52C}"/>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4532666" y="754398"/>
              <a:ext cx="694205" cy="713383"/>
            </a:xfrm>
            <a:custGeom>
              <a:avLst/>
              <a:gdLst>
                <a:gd name="T0" fmla="*/ 32 w 58"/>
                <a:gd name="T1" fmla="*/ 56 h 60"/>
                <a:gd name="T2" fmla="*/ 24 w 58"/>
                <a:gd name="T3" fmla="*/ 48 h 60"/>
                <a:gd name="T4" fmla="*/ 14 w 58"/>
                <a:gd name="T5" fmla="*/ 36 h 60"/>
                <a:gd name="T6" fmla="*/ 7 w 58"/>
                <a:gd name="T7" fmla="*/ 29 h 60"/>
                <a:gd name="T8" fmla="*/ 1 w 58"/>
                <a:gd name="T9" fmla="*/ 17 h 60"/>
                <a:gd name="T10" fmla="*/ 7 w 58"/>
                <a:gd name="T11" fmla="*/ 4 h 60"/>
                <a:gd name="T12" fmla="*/ 17 w 58"/>
                <a:gd name="T13" fmla="*/ 1 h 60"/>
                <a:gd name="T14" fmla="*/ 29 w 58"/>
                <a:gd name="T15" fmla="*/ 6 h 60"/>
                <a:gd name="T16" fmla="*/ 31 w 58"/>
                <a:gd name="T17" fmla="*/ 8 h 60"/>
                <a:gd name="T18" fmla="*/ 38 w 58"/>
                <a:gd name="T19" fmla="*/ 15 h 60"/>
                <a:gd name="T20" fmla="*/ 44 w 58"/>
                <a:gd name="T21" fmla="*/ 22 h 60"/>
                <a:gd name="T22" fmla="*/ 54 w 58"/>
                <a:gd name="T23" fmla="*/ 33 h 60"/>
                <a:gd name="T24" fmla="*/ 58 w 58"/>
                <a:gd name="T25" fmla="*/ 44 h 60"/>
                <a:gd name="T26" fmla="*/ 53 w 58"/>
                <a:gd name="T27" fmla="*/ 54 h 60"/>
                <a:gd name="T28" fmla="*/ 42 w 58"/>
                <a:gd name="T29" fmla="*/ 60 h 60"/>
                <a:gd name="T30" fmla="*/ 32 w 58"/>
                <a:gd name="T31" fmla="*/ 56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8" h="60">
                  <a:moveTo>
                    <a:pt x="32" y="56"/>
                  </a:moveTo>
                  <a:cubicBezTo>
                    <a:pt x="30" y="54"/>
                    <a:pt x="31" y="55"/>
                    <a:pt x="24" y="48"/>
                  </a:cubicBezTo>
                  <a:cubicBezTo>
                    <a:pt x="17" y="40"/>
                    <a:pt x="14" y="36"/>
                    <a:pt x="14" y="36"/>
                  </a:cubicBezTo>
                  <a:cubicBezTo>
                    <a:pt x="8" y="30"/>
                    <a:pt x="14" y="37"/>
                    <a:pt x="7" y="29"/>
                  </a:cubicBezTo>
                  <a:cubicBezTo>
                    <a:pt x="3" y="24"/>
                    <a:pt x="1" y="20"/>
                    <a:pt x="1" y="17"/>
                  </a:cubicBezTo>
                  <a:cubicBezTo>
                    <a:pt x="0" y="13"/>
                    <a:pt x="3" y="9"/>
                    <a:pt x="7" y="4"/>
                  </a:cubicBezTo>
                  <a:cubicBezTo>
                    <a:pt x="10" y="2"/>
                    <a:pt x="13" y="0"/>
                    <a:pt x="17" y="1"/>
                  </a:cubicBezTo>
                  <a:cubicBezTo>
                    <a:pt x="21" y="1"/>
                    <a:pt x="25" y="3"/>
                    <a:pt x="29" y="6"/>
                  </a:cubicBezTo>
                  <a:cubicBezTo>
                    <a:pt x="31" y="8"/>
                    <a:pt x="31" y="8"/>
                    <a:pt x="31" y="8"/>
                  </a:cubicBezTo>
                  <a:cubicBezTo>
                    <a:pt x="33" y="11"/>
                    <a:pt x="37" y="15"/>
                    <a:pt x="38" y="15"/>
                  </a:cubicBezTo>
                  <a:cubicBezTo>
                    <a:pt x="42" y="20"/>
                    <a:pt x="40" y="18"/>
                    <a:pt x="44" y="22"/>
                  </a:cubicBezTo>
                  <a:cubicBezTo>
                    <a:pt x="51" y="29"/>
                    <a:pt x="50" y="29"/>
                    <a:pt x="54" y="33"/>
                  </a:cubicBezTo>
                  <a:cubicBezTo>
                    <a:pt x="57" y="37"/>
                    <a:pt x="58" y="40"/>
                    <a:pt x="58" y="44"/>
                  </a:cubicBezTo>
                  <a:cubicBezTo>
                    <a:pt x="58" y="47"/>
                    <a:pt x="56" y="50"/>
                    <a:pt x="53" y="54"/>
                  </a:cubicBezTo>
                  <a:cubicBezTo>
                    <a:pt x="49" y="58"/>
                    <a:pt x="45" y="60"/>
                    <a:pt x="42" y="60"/>
                  </a:cubicBezTo>
                  <a:cubicBezTo>
                    <a:pt x="39" y="60"/>
                    <a:pt x="36" y="59"/>
                    <a:pt x="32" y="5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8" name="Freeform 79">
              <a:extLst>
                <a:ext uri="{FF2B5EF4-FFF2-40B4-BE49-F238E27FC236}">
                  <a16:creationId xmlns:a16="http://schemas.microsoft.com/office/drawing/2014/main" id="{C28F3A03-B53B-433E-8DF7-6B13336D0A5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5791465" y="505937"/>
              <a:ext cx="587404" cy="943792"/>
            </a:xfrm>
            <a:custGeom>
              <a:avLst/>
              <a:gdLst>
                <a:gd name="T0" fmla="*/ 15 w 49"/>
                <a:gd name="T1" fmla="*/ 65 h 79"/>
                <a:gd name="T2" fmla="*/ 12 w 49"/>
                <a:gd name="T3" fmla="*/ 54 h 79"/>
                <a:gd name="T4" fmla="*/ 8 w 49"/>
                <a:gd name="T5" fmla="*/ 33 h 79"/>
                <a:gd name="T6" fmla="*/ 38 w 49"/>
                <a:gd name="T7" fmla="*/ 24 h 79"/>
                <a:gd name="T8" fmla="*/ 45 w 49"/>
                <a:gd name="T9" fmla="*/ 70 h 79"/>
                <a:gd name="T10" fmla="*/ 15 w 49"/>
                <a:gd name="T11" fmla="*/ 65 h 79"/>
              </a:gdLst>
              <a:ahLst/>
              <a:cxnLst>
                <a:cxn ang="0">
                  <a:pos x="T0" y="T1"/>
                </a:cxn>
                <a:cxn ang="0">
                  <a:pos x="T2" y="T3"/>
                </a:cxn>
                <a:cxn ang="0">
                  <a:pos x="T4" y="T5"/>
                </a:cxn>
                <a:cxn ang="0">
                  <a:pos x="T6" y="T7"/>
                </a:cxn>
                <a:cxn ang="0">
                  <a:pos x="T8" y="T9"/>
                </a:cxn>
                <a:cxn ang="0">
                  <a:pos x="T10" y="T11"/>
                </a:cxn>
              </a:cxnLst>
              <a:rect l="0" t="0" r="r" b="b"/>
              <a:pathLst>
                <a:path w="49" h="79">
                  <a:moveTo>
                    <a:pt x="15" y="65"/>
                  </a:moveTo>
                  <a:cubicBezTo>
                    <a:pt x="14" y="59"/>
                    <a:pt x="13" y="58"/>
                    <a:pt x="12" y="54"/>
                  </a:cubicBezTo>
                  <a:cubicBezTo>
                    <a:pt x="11" y="45"/>
                    <a:pt x="10" y="40"/>
                    <a:pt x="8" y="33"/>
                  </a:cubicBezTo>
                  <a:cubicBezTo>
                    <a:pt x="0" y="9"/>
                    <a:pt x="34" y="0"/>
                    <a:pt x="38" y="24"/>
                  </a:cubicBezTo>
                  <a:cubicBezTo>
                    <a:pt x="43" y="43"/>
                    <a:pt x="49" y="60"/>
                    <a:pt x="45" y="70"/>
                  </a:cubicBezTo>
                  <a:cubicBezTo>
                    <a:pt x="38" y="77"/>
                    <a:pt x="19" y="79"/>
                    <a:pt x="15"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19" name="Freeform 85">
              <a:extLst>
                <a:ext uri="{FF2B5EF4-FFF2-40B4-BE49-F238E27FC236}">
                  <a16:creationId xmlns:a16="http://schemas.microsoft.com/office/drawing/2014/main" id="{E990BBBC-E616-4D0E-9917-A6CA72AAEA4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00114">
              <a:off x="7087193" y="757585"/>
              <a:ext cx="427203" cy="775416"/>
            </a:xfrm>
            <a:custGeom>
              <a:avLst/>
              <a:gdLst>
                <a:gd name="T0" fmla="*/ 36 w 36"/>
                <a:gd name="T1" fmla="*/ 15 h 65"/>
                <a:gd name="T2" fmla="*/ 34 w 36"/>
                <a:gd name="T3" fmla="*/ 5 h 65"/>
                <a:gd name="T4" fmla="*/ 28 w 36"/>
                <a:gd name="T5" fmla="*/ 1 h 65"/>
                <a:gd name="T6" fmla="*/ 23 w 36"/>
                <a:gd name="T7" fmla="*/ 0 h 65"/>
                <a:gd name="T8" fmla="*/ 13 w 36"/>
                <a:gd name="T9" fmla="*/ 1 h 65"/>
                <a:gd name="T10" fmla="*/ 7 w 36"/>
                <a:gd name="T11" fmla="*/ 9 h 65"/>
                <a:gd name="T12" fmla="*/ 4 w 36"/>
                <a:gd name="T13" fmla="*/ 19 h 65"/>
                <a:gd name="T14" fmla="*/ 0 w 36"/>
                <a:gd name="T15" fmla="*/ 44 h 65"/>
                <a:gd name="T16" fmla="*/ 1 w 36"/>
                <a:gd name="T17" fmla="*/ 58 h 65"/>
                <a:gd name="T18" fmla="*/ 8 w 36"/>
                <a:gd name="T19" fmla="*/ 64 h 65"/>
                <a:gd name="T20" fmla="*/ 16 w 36"/>
                <a:gd name="T21" fmla="*/ 65 h 65"/>
                <a:gd name="T22" fmla="*/ 25 w 36"/>
                <a:gd name="T23" fmla="*/ 63 h 65"/>
                <a:gd name="T24" fmla="*/ 31 w 36"/>
                <a:gd name="T25" fmla="*/ 55 h 65"/>
                <a:gd name="T26" fmla="*/ 34 w 36"/>
                <a:gd name="T27" fmla="*/ 40 h 65"/>
                <a:gd name="T28" fmla="*/ 36 w 36"/>
                <a:gd name="T29"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65">
                  <a:moveTo>
                    <a:pt x="36" y="15"/>
                  </a:moveTo>
                  <a:cubicBezTo>
                    <a:pt x="36" y="10"/>
                    <a:pt x="35" y="7"/>
                    <a:pt x="34" y="5"/>
                  </a:cubicBezTo>
                  <a:cubicBezTo>
                    <a:pt x="33" y="3"/>
                    <a:pt x="31" y="2"/>
                    <a:pt x="28" y="1"/>
                  </a:cubicBezTo>
                  <a:cubicBezTo>
                    <a:pt x="27" y="1"/>
                    <a:pt x="25" y="1"/>
                    <a:pt x="23" y="0"/>
                  </a:cubicBezTo>
                  <a:cubicBezTo>
                    <a:pt x="19" y="0"/>
                    <a:pt x="16" y="0"/>
                    <a:pt x="13" y="1"/>
                  </a:cubicBezTo>
                  <a:cubicBezTo>
                    <a:pt x="11" y="2"/>
                    <a:pt x="9" y="4"/>
                    <a:pt x="7" y="9"/>
                  </a:cubicBezTo>
                  <a:cubicBezTo>
                    <a:pt x="6" y="13"/>
                    <a:pt x="5" y="17"/>
                    <a:pt x="4" y="19"/>
                  </a:cubicBezTo>
                  <a:cubicBezTo>
                    <a:pt x="2" y="29"/>
                    <a:pt x="0" y="44"/>
                    <a:pt x="0" y="44"/>
                  </a:cubicBezTo>
                  <a:cubicBezTo>
                    <a:pt x="0" y="50"/>
                    <a:pt x="0" y="55"/>
                    <a:pt x="1" y="58"/>
                  </a:cubicBezTo>
                  <a:cubicBezTo>
                    <a:pt x="2" y="61"/>
                    <a:pt x="5" y="63"/>
                    <a:pt x="8" y="64"/>
                  </a:cubicBezTo>
                  <a:cubicBezTo>
                    <a:pt x="11" y="65"/>
                    <a:pt x="13" y="65"/>
                    <a:pt x="16" y="65"/>
                  </a:cubicBezTo>
                  <a:cubicBezTo>
                    <a:pt x="19" y="65"/>
                    <a:pt x="22" y="64"/>
                    <a:pt x="25" y="63"/>
                  </a:cubicBezTo>
                  <a:cubicBezTo>
                    <a:pt x="28" y="61"/>
                    <a:pt x="30" y="59"/>
                    <a:pt x="31" y="55"/>
                  </a:cubicBezTo>
                  <a:cubicBezTo>
                    <a:pt x="32" y="50"/>
                    <a:pt x="31" y="54"/>
                    <a:pt x="34" y="40"/>
                  </a:cubicBezTo>
                  <a:lnTo>
                    <a:pt x="36" y="15"/>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grpSp>
        <p:nvGrpSpPr>
          <p:cNvPr id="21" name="Group 20">
            <a:extLst>
              <a:ext uri="{FF2B5EF4-FFF2-40B4-BE49-F238E27FC236}">
                <a16:creationId xmlns:a16="http://schemas.microsoft.com/office/drawing/2014/main" id="{3C9AA14C-80A4-427C-A911-28CD20C56E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17356" y="5503147"/>
            <a:ext cx="2117174" cy="588806"/>
            <a:chOff x="4549904" y="5078157"/>
            <a:chExt cx="3023338" cy="840818"/>
          </a:xfrm>
        </p:grpSpPr>
        <p:sp>
          <p:nvSpPr>
            <p:cNvPr id="22" name="Freeform 80">
              <a:extLst>
                <a:ext uri="{FF2B5EF4-FFF2-40B4-BE49-F238E27FC236}">
                  <a16:creationId xmlns:a16="http://schemas.microsoft.com/office/drawing/2014/main" id="{EF32CDAF-4619-4949-9516-1E042181EBF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5400000">
              <a:off x="5690691" y="5352589"/>
              <a:ext cx="749228" cy="383544"/>
            </a:xfrm>
            <a:custGeom>
              <a:avLst/>
              <a:gdLst>
                <a:gd name="T0" fmla="*/ 53 w 66"/>
                <a:gd name="T1" fmla="*/ 33 h 34"/>
                <a:gd name="T2" fmla="*/ 39 w 66"/>
                <a:gd name="T3" fmla="*/ 33 h 34"/>
                <a:gd name="T4" fmla="*/ 21 w 66"/>
                <a:gd name="T5" fmla="*/ 33 h 34"/>
                <a:gd name="T6" fmla="*/ 12 w 66"/>
                <a:gd name="T7" fmla="*/ 32 h 34"/>
                <a:gd name="T8" fmla="*/ 3 w 66"/>
                <a:gd name="T9" fmla="*/ 28 h 34"/>
                <a:gd name="T10" fmla="*/ 0 w 66"/>
                <a:gd name="T11" fmla="*/ 21 h 34"/>
                <a:gd name="T12" fmla="*/ 0 w 66"/>
                <a:gd name="T13" fmla="*/ 16 h 34"/>
                <a:gd name="T14" fmla="*/ 3 w 66"/>
                <a:gd name="T15" fmla="*/ 7 h 34"/>
                <a:gd name="T16" fmla="*/ 11 w 66"/>
                <a:gd name="T17" fmla="*/ 3 h 34"/>
                <a:gd name="T18" fmla="*/ 23 w 66"/>
                <a:gd name="T19" fmla="*/ 2 h 34"/>
                <a:gd name="T20" fmla="*/ 43 w 66"/>
                <a:gd name="T21" fmla="*/ 0 h 34"/>
                <a:gd name="T22" fmla="*/ 48 w 66"/>
                <a:gd name="T23" fmla="*/ 0 h 34"/>
                <a:gd name="T24" fmla="*/ 62 w 66"/>
                <a:gd name="T25" fmla="*/ 4 h 34"/>
                <a:gd name="T26" fmla="*/ 66 w 66"/>
                <a:gd name="T27" fmla="*/ 13 h 34"/>
                <a:gd name="T28" fmla="*/ 66 w 66"/>
                <a:gd name="T29" fmla="*/ 20 h 34"/>
                <a:gd name="T30" fmla="*/ 62 w 66"/>
                <a:gd name="T31" fmla="*/ 29 h 34"/>
                <a:gd name="T32" fmla="*/ 53 w 66"/>
                <a:gd name="T33" fmla="*/ 3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6" h="34">
                  <a:moveTo>
                    <a:pt x="53" y="33"/>
                  </a:moveTo>
                  <a:cubicBezTo>
                    <a:pt x="47" y="33"/>
                    <a:pt x="53" y="34"/>
                    <a:pt x="39" y="33"/>
                  </a:cubicBezTo>
                  <a:cubicBezTo>
                    <a:pt x="24" y="33"/>
                    <a:pt x="21" y="33"/>
                    <a:pt x="21" y="33"/>
                  </a:cubicBezTo>
                  <a:cubicBezTo>
                    <a:pt x="12" y="32"/>
                    <a:pt x="12" y="32"/>
                    <a:pt x="12" y="32"/>
                  </a:cubicBezTo>
                  <a:cubicBezTo>
                    <a:pt x="7" y="31"/>
                    <a:pt x="4" y="30"/>
                    <a:pt x="3" y="28"/>
                  </a:cubicBezTo>
                  <a:cubicBezTo>
                    <a:pt x="1" y="26"/>
                    <a:pt x="0" y="24"/>
                    <a:pt x="0" y="21"/>
                  </a:cubicBezTo>
                  <a:cubicBezTo>
                    <a:pt x="0" y="21"/>
                    <a:pt x="0" y="19"/>
                    <a:pt x="0" y="16"/>
                  </a:cubicBezTo>
                  <a:cubicBezTo>
                    <a:pt x="0" y="13"/>
                    <a:pt x="1" y="10"/>
                    <a:pt x="3" y="7"/>
                  </a:cubicBezTo>
                  <a:cubicBezTo>
                    <a:pt x="4" y="5"/>
                    <a:pt x="7" y="3"/>
                    <a:pt x="11" y="3"/>
                  </a:cubicBezTo>
                  <a:cubicBezTo>
                    <a:pt x="16" y="2"/>
                    <a:pt x="20" y="2"/>
                    <a:pt x="23" y="2"/>
                  </a:cubicBezTo>
                  <a:cubicBezTo>
                    <a:pt x="32" y="1"/>
                    <a:pt x="37" y="0"/>
                    <a:pt x="43" y="0"/>
                  </a:cubicBezTo>
                  <a:cubicBezTo>
                    <a:pt x="48" y="0"/>
                    <a:pt x="48" y="0"/>
                    <a:pt x="48" y="0"/>
                  </a:cubicBezTo>
                  <a:cubicBezTo>
                    <a:pt x="54" y="1"/>
                    <a:pt x="59" y="3"/>
                    <a:pt x="62" y="4"/>
                  </a:cubicBezTo>
                  <a:cubicBezTo>
                    <a:pt x="65" y="6"/>
                    <a:pt x="66" y="9"/>
                    <a:pt x="66" y="13"/>
                  </a:cubicBezTo>
                  <a:cubicBezTo>
                    <a:pt x="66" y="15"/>
                    <a:pt x="66" y="17"/>
                    <a:pt x="66" y="20"/>
                  </a:cubicBezTo>
                  <a:cubicBezTo>
                    <a:pt x="65" y="23"/>
                    <a:pt x="64" y="26"/>
                    <a:pt x="62" y="29"/>
                  </a:cubicBezTo>
                  <a:cubicBezTo>
                    <a:pt x="60" y="31"/>
                    <a:pt x="57" y="32"/>
                    <a:pt x="53" y="33"/>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3" name="Freeform 84">
              <a:extLst>
                <a:ext uri="{FF2B5EF4-FFF2-40B4-BE49-F238E27FC236}">
                  <a16:creationId xmlns:a16="http://schemas.microsoft.com/office/drawing/2014/main" id="{270C485D-6BA8-4BF7-B72C-2B14A43A6648}"/>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6274527">
              <a:off x="6910134" y="5062687"/>
              <a:ext cx="647637" cy="678578"/>
            </a:xfrm>
            <a:custGeom>
              <a:avLst/>
              <a:gdLst>
                <a:gd name="T0" fmla="*/ 4 w 57"/>
                <a:gd name="T1" fmla="*/ 34 h 60"/>
                <a:gd name="T2" fmla="*/ 17 w 57"/>
                <a:gd name="T3" fmla="*/ 18 h 60"/>
                <a:gd name="T4" fmla="*/ 26 w 57"/>
                <a:gd name="T5" fmla="*/ 8 h 60"/>
                <a:gd name="T6" fmla="*/ 29 w 57"/>
                <a:gd name="T7" fmla="*/ 5 h 60"/>
                <a:gd name="T8" fmla="*/ 41 w 57"/>
                <a:gd name="T9" fmla="*/ 0 h 60"/>
                <a:gd name="T10" fmla="*/ 51 w 57"/>
                <a:gd name="T11" fmla="*/ 6 h 60"/>
                <a:gd name="T12" fmla="*/ 56 w 57"/>
                <a:gd name="T13" fmla="*/ 16 h 60"/>
                <a:gd name="T14" fmla="*/ 51 w 57"/>
                <a:gd name="T15" fmla="*/ 28 h 60"/>
                <a:gd name="T16" fmla="*/ 29 w 57"/>
                <a:gd name="T17" fmla="*/ 53 h 60"/>
                <a:gd name="T18" fmla="*/ 17 w 57"/>
                <a:gd name="T19" fmla="*/ 59 h 60"/>
                <a:gd name="T20" fmla="*/ 5 w 57"/>
                <a:gd name="T21" fmla="*/ 54 h 60"/>
                <a:gd name="T22" fmla="*/ 0 w 57"/>
                <a:gd name="T23" fmla="*/ 45 h 60"/>
                <a:gd name="T24" fmla="*/ 4 w 57"/>
                <a:gd name="T25"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 h="60">
                  <a:moveTo>
                    <a:pt x="4" y="34"/>
                  </a:moveTo>
                  <a:cubicBezTo>
                    <a:pt x="5" y="33"/>
                    <a:pt x="17" y="18"/>
                    <a:pt x="17" y="18"/>
                  </a:cubicBezTo>
                  <a:cubicBezTo>
                    <a:pt x="21" y="14"/>
                    <a:pt x="24" y="10"/>
                    <a:pt x="26" y="8"/>
                  </a:cubicBezTo>
                  <a:cubicBezTo>
                    <a:pt x="29" y="5"/>
                    <a:pt x="29" y="5"/>
                    <a:pt x="29" y="5"/>
                  </a:cubicBezTo>
                  <a:cubicBezTo>
                    <a:pt x="34" y="2"/>
                    <a:pt x="38" y="0"/>
                    <a:pt x="41" y="0"/>
                  </a:cubicBezTo>
                  <a:cubicBezTo>
                    <a:pt x="44" y="1"/>
                    <a:pt x="47" y="2"/>
                    <a:pt x="51" y="6"/>
                  </a:cubicBezTo>
                  <a:cubicBezTo>
                    <a:pt x="55" y="10"/>
                    <a:pt x="57" y="13"/>
                    <a:pt x="56" y="16"/>
                  </a:cubicBezTo>
                  <a:cubicBezTo>
                    <a:pt x="56" y="19"/>
                    <a:pt x="54" y="23"/>
                    <a:pt x="51" y="28"/>
                  </a:cubicBezTo>
                  <a:cubicBezTo>
                    <a:pt x="51" y="28"/>
                    <a:pt x="33" y="48"/>
                    <a:pt x="29" y="53"/>
                  </a:cubicBezTo>
                  <a:cubicBezTo>
                    <a:pt x="25" y="57"/>
                    <a:pt x="21" y="59"/>
                    <a:pt x="17" y="59"/>
                  </a:cubicBezTo>
                  <a:cubicBezTo>
                    <a:pt x="13" y="60"/>
                    <a:pt x="9" y="58"/>
                    <a:pt x="5" y="54"/>
                  </a:cubicBezTo>
                  <a:cubicBezTo>
                    <a:pt x="2" y="51"/>
                    <a:pt x="0" y="48"/>
                    <a:pt x="0" y="45"/>
                  </a:cubicBezTo>
                  <a:cubicBezTo>
                    <a:pt x="0" y="42"/>
                    <a:pt x="2" y="38"/>
                    <a:pt x="4" y="3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sp>
          <p:nvSpPr>
            <p:cNvPr id="24" name="Freeform 87">
              <a:extLst>
                <a:ext uri="{FF2B5EF4-FFF2-40B4-BE49-F238E27FC236}">
                  <a16:creationId xmlns:a16="http://schemas.microsoft.com/office/drawing/2014/main" id="{79239B91-4327-43B3-AED5-CB9EC1653B4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rot="4430858">
              <a:off x="4571743" y="5071596"/>
              <a:ext cx="626472" cy="670149"/>
            </a:xfrm>
            <a:custGeom>
              <a:avLst/>
              <a:gdLst>
                <a:gd name="T0" fmla="*/ 0 w 55"/>
                <a:gd name="T1" fmla="*/ 17 h 59"/>
                <a:gd name="T2" fmla="*/ 1 w 55"/>
                <a:gd name="T3" fmla="*/ 11 h 59"/>
                <a:gd name="T4" fmla="*/ 4 w 55"/>
                <a:gd name="T5" fmla="*/ 6 h 59"/>
                <a:gd name="T6" fmla="*/ 7 w 55"/>
                <a:gd name="T7" fmla="*/ 4 h 59"/>
                <a:gd name="T8" fmla="*/ 14 w 55"/>
                <a:gd name="T9" fmla="*/ 0 h 59"/>
                <a:gd name="T10" fmla="*/ 23 w 55"/>
                <a:gd name="T11" fmla="*/ 3 h 59"/>
                <a:gd name="T12" fmla="*/ 31 w 55"/>
                <a:gd name="T13" fmla="*/ 11 h 59"/>
                <a:gd name="T14" fmla="*/ 38 w 55"/>
                <a:gd name="T15" fmla="*/ 20 h 59"/>
                <a:gd name="T16" fmla="*/ 48 w 55"/>
                <a:gd name="T17" fmla="*/ 31 h 59"/>
                <a:gd name="T18" fmla="*/ 55 w 55"/>
                <a:gd name="T19" fmla="*/ 43 h 59"/>
                <a:gd name="T20" fmla="*/ 49 w 55"/>
                <a:gd name="T21" fmla="*/ 55 h 59"/>
                <a:gd name="T22" fmla="*/ 38 w 55"/>
                <a:gd name="T23" fmla="*/ 59 h 59"/>
                <a:gd name="T24" fmla="*/ 33 w 55"/>
                <a:gd name="T25" fmla="*/ 58 h 59"/>
                <a:gd name="T26" fmla="*/ 26 w 55"/>
                <a:gd name="T27" fmla="*/ 53 h 59"/>
                <a:gd name="T28" fmla="*/ 5 w 55"/>
                <a:gd name="T29" fmla="*/ 27 h 59"/>
                <a:gd name="T30" fmla="*/ 0 w 55"/>
                <a:gd name="T31" fmla="*/ 17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59">
                  <a:moveTo>
                    <a:pt x="0" y="17"/>
                  </a:moveTo>
                  <a:cubicBezTo>
                    <a:pt x="0" y="14"/>
                    <a:pt x="0" y="12"/>
                    <a:pt x="1" y="11"/>
                  </a:cubicBezTo>
                  <a:cubicBezTo>
                    <a:pt x="2" y="9"/>
                    <a:pt x="3" y="8"/>
                    <a:pt x="4" y="6"/>
                  </a:cubicBezTo>
                  <a:cubicBezTo>
                    <a:pt x="6" y="5"/>
                    <a:pt x="7" y="4"/>
                    <a:pt x="7" y="4"/>
                  </a:cubicBezTo>
                  <a:cubicBezTo>
                    <a:pt x="9" y="2"/>
                    <a:pt x="12" y="1"/>
                    <a:pt x="14" y="0"/>
                  </a:cubicBezTo>
                  <a:cubicBezTo>
                    <a:pt x="17" y="0"/>
                    <a:pt x="20" y="1"/>
                    <a:pt x="23" y="3"/>
                  </a:cubicBezTo>
                  <a:cubicBezTo>
                    <a:pt x="26" y="4"/>
                    <a:pt x="29" y="7"/>
                    <a:pt x="31" y="11"/>
                  </a:cubicBezTo>
                  <a:cubicBezTo>
                    <a:pt x="38" y="20"/>
                    <a:pt x="38" y="20"/>
                    <a:pt x="38" y="20"/>
                  </a:cubicBezTo>
                  <a:cubicBezTo>
                    <a:pt x="48" y="31"/>
                    <a:pt x="48" y="31"/>
                    <a:pt x="48" y="31"/>
                  </a:cubicBezTo>
                  <a:cubicBezTo>
                    <a:pt x="52" y="36"/>
                    <a:pt x="54" y="40"/>
                    <a:pt x="55" y="43"/>
                  </a:cubicBezTo>
                  <a:cubicBezTo>
                    <a:pt x="55" y="47"/>
                    <a:pt x="54" y="52"/>
                    <a:pt x="49" y="55"/>
                  </a:cubicBezTo>
                  <a:cubicBezTo>
                    <a:pt x="45" y="58"/>
                    <a:pt x="41" y="59"/>
                    <a:pt x="38" y="59"/>
                  </a:cubicBezTo>
                  <a:cubicBezTo>
                    <a:pt x="37" y="59"/>
                    <a:pt x="35" y="59"/>
                    <a:pt x="33" y="58"/>
                  </a:cubicBezTo>
                  <a:cubicBezTo>
                    <a:pt x="31" y="57"/>
                    <a:pt x="29" y="55"/>
                    <a:pt x="26" y="53"/>
                  </a:cubicBezTo>
                  <a:cubicBezTo>
                    <a:pt x="23" y="50"/>
                    <a:pt x="5" y="27"/>
                    <a:pt x="5" y="27"/>
                  </a:cubicBezTo>
                  <a:cubicBezTo>
                    <a:pt x="2" y="23"/>
                    <a:pt x="0" y="19"/>
                    <a:pt x="0" y="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solidFill>
                  <a:schemeClr val="accent3"/>
                </a:solidFill>
              </a:endParaRPr>
            </a:p>
          </p:txBody>
        </p:sp>
      </p:grpSp>
      <p:pic>
        <p:nvPicPr>
          <p:cNvPr id="7" name="Graphic 6" descr="Smiling Face with No Fill">
            <a:extLst>
              <a:ext uri="{FF2B5EF4-FFF2-40B4-BE49-F238E27FC236}">
                <a16:creationId xmlns:a16="http://schemas.microsoft.com/office/drawing/2014/main" id="{21E8FA10-77E1-4F29-9D72-1376E18870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444525" y="917269"/>
            <a:ext cx="5014800" cy="5014800"/>
          </a:xfrm>
          <a:custGeom>
            <a:avLst/>
            <a:gdLst/>
            <a:ahLst/>
            <a:cxnLst/>
            <a:rect l="l" t="t" r="r" b="b"/>
            <a:pathLst>
              <a:path w="5014800" h="5409338">
                <a:moveTo>
                  <a:pt x="0" y="0"/>
                </a:moveTo>
                <a:lnTo>
                  <a:pt x="5014800" y="0"/>
                </a:lnTo>
                <a:lnTo>
                  <a:pt x="5014800" y="5409338"/>
                </a:lnTo>
                <a:lnTo>
                  <a:pt x="0" y="5409338"/>
                </a:lnTo>
                <a:close/>
              </a:path>
            </a:pathLst>
          </a:custGeom>
        </p:spPr>
      </p:pic>
    </p:spTree>
    <p:extLst>
      <p:ext uri="{BB962C8B-B14F-4D97-AF65-F5344CB8AC3E}">
        <p14:creationId xmlns:p14="http://schemas.microsoft.com/office/powerpoint/2010/main" val="7446608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BlobVTI">
  <a:themeElements>
    <a:clrScheme name="Blob V2">
      <a:dk1>
        <a:sysClr val="windowText" lastClr="000000"/>
      </a:dk1>
      <a:lt1>
        <a:sysClr val="window" lastClr="FFFFFF"/>
      </a:lt1>
      <a:dk2>
        <a:srgbClr val="0B2827"/>
      </a:dk2>
      <a:lt2>
        <a:srgbClr val="DAE3E3"/>
      </a:lt2>
      <a:accent1>
        <a:srgbClr val="B495C2"/>
      </a:accent1>
      <a:accent2>
        <a:srgbClr val="767E37"/>
      </a:accent2>
      <a:accent3>
        <a:srgbClr val="8FA3A3"/>
      </a:accent3>
      <a:accent4>
        <a:srgbClr val="CE7F01"/>
      </a:accent4>
      <a:accent5>
        <a:srgbClr val="D15A29"/>
      </a:accent5>
      <a:accent6>
        <a:srgbClr val="B88470"/>
      </a:accent6>
      <a:hlink>
        <a:srgbClr val="B57001"/>
      </a:hlink>
      <a:folHlink>
        <a:srgbClr val="996209"/>
      </a:folHlink>
    </a:clrScheme>
    <a:fontScheme name="Blob">
      <a:majorFont>
        <a:latin typeface="Rockwell Nova Light"/>
        <a:ea typeface=""/>
        <a:cs typeface=""/>
      </a:majorFont>
      <a:minorFont>
        <a:latin typeface="Avenir Next LT Pro"/>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bVTI" id="{06D3AACF-B619-4265-899F-5E2FB3A445D5}" vid="{F5918863-BA1A-4735-81A8-3E7BFBDA8478}"/>
    </a:ext>
  </a:extLst>
</a:theme>
</file>

<file path=docProps/app.xml><?xml version="1.0" encoding="utf-8"?>
<Properties xmlns="http://schemas.openxmlformats.org/officeDocument/2006/extended-properties" xmlns:vt="http://schemas.openxmlformats.org/officeDocument/2006/docPropsVTypes">
  <TotalTime>503</TotalTime>
  <Words>391</Words>
  <Application>Microsoft Office PowerPoint</Application>
  <PresentationFormat>Widescreen</PresentationFormat>
  <Paragraphs>24</Paragraphs>
  <Slides>7</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Avenir Next LT Pro</vt:lpstr>
      <vt:lpstr>Cambria</vt:lpstr>
      <vt:lpstr>Rockwell Nova Light</vt:lpstr>
      <vt:lpstr>Söhne</vt:lpstr>
      <vt:lpstr>The Hand Extrablack</vt:lpstr>
      <vt:lpstr>BlobVTI</vt:lpstr>
      <vt:lpstr>DIY Interactive Floor Project</vt:lpstr>
      <vt:lpstr>Idea/Research</vt:lpstr>
      <vt:lpstr>First Prototype </vt:lpstr>
      <vt:lpstr>Second Prototype </vt:lpstr>
      <vt:lpstr>Futuristic design</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the Phenomenon of People Buying the New iPhone 15</dc:title>
  <dc:creator>Никола Момчилов</dc:creator>
  <cp:lastModifiedBy>Никола Момчилов</cp:lastModifiedBy>
  <cp:revision>10</cp:revision>
  <dcterms:created xsi:type="dcterms:W3CDTF">2023-10-10T21:31:15Z</dcterms:created>
  <dcterms:modified xsi:type="dcterms:W3CDTF">2024-04-20T17:04:32Z</dcterms:modified>
</cp:coreProperties>
</file>

<file path=docProps/thumbnail.jpeg>
</file>